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9/28/2019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990600"/>
            <a:ext cx="6858000" cy="990600"/>
          </a:xfrm>
        </p:spPr>
        <p:txBody>
          <a:bodyPr/>
          <a:lstStyle/>
          <a:p>
            <a:pPr algn="ctr"/>
            <a:r>
              <a:rPr lang="ru-RU" b="1" dirty="0" smtClean="0"/>
              <a:t>БПОУ ОО «МК»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0" y="2667000"/>
            <a:ext cx="6858000" cy="1924050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</a:rPr>
              <a:t>Диагностика гнойно-септических заболеваний </a:t>
            </a:r>
            <a:r>
              <a:rPr lang="ru-RU" sz="2800" b="1" dirty="0" smtClean="0">
                <a:solidFill>
                  <a:srgbClr val="002060"/>
                </a:solidFill>
              </a:rPr>
              <a:t>в </a:t>
            </a:r>
            <a:r>
              <a:rPr lang="ru-RU" sz="2800" b="1" dirty="0" smtClean="0">
                <a:solidFill>
                  <a:srgbClr val="002060"/>
                </a:solidFill>
              </a:rPr>
              <a:t>послеродовом </a:t>
            </a:r>
            <a:r>
              <a:rPr lang="ru-RU" sz="2800" b="1" dirty="0" smtClean="0">
                <a:solidFill>
                  <a:srgbClr val="002060"/>
                </a:solidFill>
              </a:rPr>
              <a:t>периоде</a:t>
            </a:r>
          </a:p>
          <a:p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ru-RU" sz="2800" b="1" dirty="0" smtClean="0">
                <a:solidFill>
                  <a:srgbClr val="002060"/>
                </a:solidFill>
              </a:rPr>
              <a:t>Комарова Г.Я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Лабораторно-инструментальные исследования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Диагностика послеродовых инфекционных заболеваний основана на оценке жалоб пациентки, анамнестических данных, клинических проявлений, результатов лабораторных, а также аппаратных и инструментальных методов исследования.</a:t>
            </a:r>
          </a:p>
          <a:p>
            <a:r>
              <a:rPr lang="ru-RU" dirty="0" smtClean="0"/>
              <a:t>■ Тщательно производят осмотр молочных желёз, наружных половых органов, промежности, влагалища, шейки матки при помощи зеркал, а также влагалищное исследование.</a:t>
            </a:r>
          </a:p>
          <a:p>
            <a:r>
              <a:rPr lang="ru-RU" dirty="0" smtClean="0"/>
              <a:t>■ В клиническом анализе крови у таких больных преимущественно выявляют снижение количества эритроцитов и содержания гемоглобина, увеличение числа лейкоцитов, СОЭ, снижение </a:t>
            </a:r>
            <a:r>
              <a:rPr lang="ru-RU" dirty="0" smtClean="0"/>
              <a:t>гематокрита</a:t>
            </a:r>
          </a:p>
          <a:p>
            <a:r>
              <a:rPr lang="ru-RU" dirty="0" smtClean="0"/>
              <a:t>■ Бактериологическое исследование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Показания к госпитализации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Гнойно-воспалительные послеродовые заболевания.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1" dirty="0" smtClean="0"/>
              <a:t>Послеродовый эндометрит </a:t>
            </a:r>
            <a:r>
              <a:rPr lang="ru-RU" dirty="0" smtClean="0"/>
              <a:t>— воспаление слизистой оболочки матки, </a:t>
            </a:r>
            <a:r>
              <a:rPr lang="ru-RU" dirty="0" smtClean="0"/>
              <a:t>к которому</a:t>
            </a:r>
            <a:r>
              <a:rPr lang="ru-RU" dirty="0" smtClean="0"/>
              <a:t>, как правило, присоединяется в той или иной степени и воспаление её мышечного слоя.</a:t>
            </a:r>
          </a:p>
          <a:p>
            <a:r>
              <a:rPr lang="ru-RU" b="1" i="1" dirty="0" smtClean="0"/>
              <a:t>Для постановки диагноза достаточно наличие 2 симптомов, согласно клиническим рекомендациям от 2017г</a:t>
            </a:r>
            <a:r>
              <a:rPr lang="ru-RU" b="1" i="1" dirty="0" smtClean="0"/>
              <a:t>.</a:t>
            </a:r>
          </a:p>
          <a:p>
            <a:r>
              <a:rPr lang="ru-RU" dirty="0" smtClean="0"/>
              <a:t>■ </a:t>
            </a:r>
            <a:r>
              <a:rPr lang="ru-RU" b="1" dirty="0" smtClean="0"/>
              <a:t>Классическая форма </a:t>
            </a:r>
            <a:r>
              <a:rPr lang="ru-RU" dirty="0" err="1" smtClean="0"/>
              <a:t>метроэндометрита</a:t>
            </a:r>
            <a:r>
              <a:rPr lang="ru-RU" dirty="0" smtClean="0"/>
              <a:t> возникает на 1–5-е </a:t>
            </a:r>
            <a:r>
              <a:rPr lang="ru-RU" dirty="0" err="1" smtClean="0"/>
              <a:t>сут</a:t>
            </a:r>
            <a:r>
              <a:rPr lang="ru-RU" dirty="0" smtClean="0"/>
              <a:t>.    </a:t>
            </a:r>
          </a:p>
          <a:p>
            <a:r>
              <a:rPr lang="ru-RU" dirty="0" smtClean="0"/>
              <a:t>- Температура тела повышается до 38–39 °С</a:t>
            </a:r>
          </a:p>
          <a:p>
            <a:r>
              <a:rPr lang="ru-RU" dirty="0" smtClean="0"/>
              <a:t>- появляется тахикардия 100 в 1 мин. </a:t>
            </a:r>
          </a:p>
          <a:p>
            <a:r>
              <a:rPr lang="ru-RU" dirty="0" smtClean="0"/>
              <a:t>- тазовая боль или болезненная матка. </a:t>
            </a:r>
          </a:p>
          <a:p>
            <a:r>
              <a:rPr lang="ru-RU" dirty="0" smtClean="0"/>
              <a:t>- отмечают угнетение общего состояния,</a:t>
            </a:r>
          </a:p>
          <a:p>
            <a:r>
              <a:rPr lang="ru-RU" dirty="0" smtClean="0"/>
              <a:t>- озноб, </a:t>
            </a:r>
          </a:p>
          <a:p>
            <a:r>
              <a:rPr lang="ru-RU" dirty="0" smtClean="0"/>
              <a:t>- сухость и гиперемию кожных покровов. </a:t>
            </a:r>
          </a:p>
          <a:p>
            <a:r>
              <a:rPr lang="ru-RU" dirty="0" smtClean="0"/>
              <a:t>- гнойные с запахом выделения.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Показания к госпитализации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■ Острый </a:t>
            </a:r>
            <a:r>
              <a:rPr lang="ru-RU" dirty="0" err="1" smtClean="0"/>
              <a:t>метроэндометрит</a:t>
            </a:r>
            <a:endParaRPr lang="ru-RU" dirty="0" smtClean="0"/>
          </a:p>
          <a:p>
            <a:r>
              <a:rPr lang="ru-RU" dirty="0" smtClean="0"/>
              <a:t>■ Распространение гнойно-септического процесса.</a:t>
            </a:r>
          </a:p>
          <a:p>
            <a:r>
              <a:rPr lang="ru-RU" dirty="0" smtClean="0"/>
              <a:t>ЛЕЧЕНИЕ В УСЛОВИЯХ СТАЦИОНАРА</a:t>
            </a:r>
          </a:p>
          <a:p>
            <a:r>
              <a:rPr lang="ru-RU" b="1" i="1" dirty="0" smtClean="0"/>
              <a:t>Санация очага инфекции должна быть проведена в первые 6-12 часов после диагностики сепсиса и септического шока.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ЛАКТАЦИОННЫЙ МАСТИТ</a:t>
            </a:r>
            <a:endParaRPr lang="ru-RU" dirty="0" smtClean="0"/>
          </a:p>
          <a:p>
            <a:pPr algn="just"/>
            <a:r>
              <a:rPr lang="ru-RU" dirty="0" smtClean="0"/>
              <a:t>Послеродовой мастит — воспаление молочной железы, связанное с внедрением в неё различных возбудителей; одно из наиболее частых осложнений послеродового периода.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9976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Этиология и патогенез</a:t>
            </a:r>
            <a:endParaRPr lang="ru-RU" dirty="0" smtClean="0"/>
          </a:p>
          <a:p>
            <a:r>
              <a:rPr lang="ru-RU" dirty="0" smtClean="0"/>
              <a:t>Основной возбудитель лактационного мастита — </a:t>
            </a:r>
            <a:r>
              <a:rPr lang="ru-RU" dirty="0" smtClean="0"/>
              <a:t>золотистый </a:t>
            </a:r>
            <a:r>
              <a:rPr lang="ru-RU" dirty="0" smtClean="0"/>
              <a:t>стафилококк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Проникновение возбудителя в ткани молочной железы происходит </a:t>
            </a:r>
            <a:r>
              <a:rPr lang="ru-RU" dirty="0" err="1" smtClean="0"/>
              <a:t>лимфогенным</a:t>
            </a:r>
            <a:r>
              <a:rPr lang="ru-RU" dirty="0" smtClean="0"/>
              <a:t> путем через трещины сосков и </a:t>
            </a:r>
            <a:r>
              <a:rPr lang="ru-RU" dirty="0" err="1" smtClean="0"/>
              <a:t>галактогенным</a:t>
            </a:r>
            <a:r>
              <a:rPr lang="ru-RU" dirty="0" smtClean="0"/>
              <a:t> путем — </a:t>
            </a:r>
            <a:r>
              <a:rPr lang="ru-RU" dirty="0" smtClean="0"/>
              <a:t>через молочные </a:t>
            </a:r>
            <a:r>
              <a:rPr lang="ru-RU" dirty="0" smtClean="0"/>
              <a:t>ходы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Развитию воспалительного процесса в молочной железе способствует </a:t>
            </a:r>
            <a:r>
              <a:rPr lang="ru-RU" dirty="0" err="1" smtClean="0"/>
              <a:t>лактостаз</a:t>
            </a:r>
            <a:endParaRPr lang="ru-RU" dirty="0" smtClean="0"/>
          </a:p>
          <a:p>
            <a:pPr algn="just"/>
            <a:r>
              <a:rPr lang="ru-RU" dirty="0" smtClean="0"/>
              <a:t>Немаловажную роль в патогенезе лактационного мастита играет состояние организма родильницы, особенности иммунитета.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Диагностика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Типичный серозный мастит начинается остро с подъёма температуры тела до 38–39 °С, нередко сопровождающегося ознобом. </a:t>
            </a:r>
            <a:endParaRPr lang="ru-RU" dirty="0" smtClean="0"/>
          </a:p>
          <a:p>
            <a:pPr algn="just"/>
            <a:r>
              <a:rPr lang="ru-RU" dirty="0" smtClean="0"/>
              <a:t>Отмечается </a:t>
            </a:r>
            <a:r>
              <a:rPr lang="ru-RU" dirty="0" smtClean="0"/>
              <a:t>общая слабость, недомогание, головная боль. </a:t>
            </a:r>
            <a:endParaRPr lang="ru-RU" dirty="0" smtClean="0"/>
          </a:p>
          <a:p>
            <a:pPr algn="just"/>
            <a:r>
              <a:rPr lang="ru-RU" dirty="0" smtClean="0"/>
              <a:t>Возникает </a:t>
            </a:r>
            <a:r>
              <a:rPr lang="ru-RU" dirty="0" smtClean="0"/>
              <a:t>боль в </a:t>
            </a:r>
            <a:r>
              <a:rPr lang="ru-RU" dirty="0" smtClean="0"/>
              <a:t>молочной </a:t>
            </a:r>
            <a:r>
              <a:rPr lang="ru-RU" dirty="0" smtClean="0"/>
              <a:t>железе. </a:t>
            </a:r>
            <a:endParaRPr lang="ru-RU" dirty="0" smtClean="0"/>
          </a:p>
          <a:p>
            <a:pPr algn="just"/>
            <a:r>
              <a:rPr lang="ru-RU" dirty="0" smtClean="0"/>
              <a:t>Кожа над инфильтратом всегда </a:t>
            </a:r>
            <a:r>
              <a:rPr lang="ru-RU" dirty="0" err="1" smtClean="0"/>
              <a:t>гиперемирована</a:t>
            </a:r>
            <a:endParaRPr lang="ru-RU" dirty="0" smtClean="0"/>
          </a:p>
          <a:p>
            <a:pPr algn="just"/>
            <a:r>
              <a:rPr lang="ru-RU" dirty="0" smtClean="0"/>
              <a:t>Переход мастита в гнойную форму происходит в течение 2–4 дней. </a:t>
            </a:r>
            <a:endParaRPr lang="ru-RU" dirty="0" smtClean="0"/>
          </a:p>
          <a:p>
            <a:pPr algn="just"/>
            <a:r>
              <a:rPr lang="ru-RU" dirty="0" smtClean="0"/>
              <a:t>Нарастают признаки интоксикации: вялость, слабость, плохой аппетит, головная боль.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Флегмонозный мастит может сопровождаться септическим шоком.</a:t>
            </a:r>
          </a:p>
          <a:p>
            <a:pPr algn="ctr">
              <a:buNone/>
            </a:pPr>
            <a:r>
              <a:rPr lang="ru-RU" dirty="0" smtClean="0"/>
              <a:t>Редкая гангренозная форма мастита имеет чрезвычайно тяжёлое течение с резко выраженной интоксикацией и некрозом молочной железы. Исход гангренозного мастита неблагоприятен.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9096887">
            <a:off x="685800" y="2743200"/>
            <a:ext cx="8229600" cy="990600"/>
          </a:xfrm>
        </p:spPr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/>
              <a:t>План лекции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b="1" dirty="0" smtClean="0"/>
              <a:t>1.</a:t>
            </a:r>
            <a:r>
              <a:rPr lang="ru-RU" dirty="0" smtClean="0"/>
              <a:t> Определение понятия «Послеродовые инфекционные заболевания»</a:t>
            </a:r>
          </a:p>
          <a:p>
            <a:pPr algn="just"/>
            <a:r>
              <a:rPr lang="ru-RU" b="1" dirty="0" smtClean="0"/>
              <a:t>2.</a:t>
            </a:r>
            <a:r>
              <a:rPr lang="ru-RU" dirty="0" smtClean="0"/>
              <a:t> Этиология и патогенез</a:t>
            </a:r>
          </a:p>
          <a:p>
            <a:pPr algn="just"/>
            <a:r>
              <a:rPr lang="ru-RU" b="1" dirty="0" smtClean="0"/>
              <a:t>3</a:t>
            </a:r>
            <a:r>
              <a:rPr lang="ru-RU" dirty="0" smtClean="0"/>
              <a:t>. Факторы риска послеродовых гнойно-воспалительных заболеваний</a:t>
            </a:r>
          </a:p>
          <a:p>
            <a:pPr algn="just"/>
            <a:r>
              <a:rPr lang="ru-RU" b="1" dirty="0" smtClean="0"/>
              <a:t>4.</a:t>
            </a:r>
            <a:r>
              <a:rPr lang="ru-RU" dirty="0" smtClean="0"/>
              <a:t> Клиническая картина</a:t>
            </a:r>
          </a:p>
          <a:p>
            <a:pPr algn="just"/>
            <a:r>
              <a:rPr lang="ru-RU" b="1" dirty="0" smtClean="0"/>
              <a:t>5. </a:t>
            </a:r>
            <a:r>
              <a:rPr lang="ru-RU" dirty="0" smtClean="0"/>
              <a:t>Диагностика</a:t>
            </a:r>
          </a:p>
          <a:p>
            <a:pPr algn="just"/>
            <a:r>
              <a:rPr lang="ru-RU" b="1" dirty="0" smtClean="0"/>
              <a:t>6</a:t>
            </a:r>
            <a:r>
              <a:rPr lang="ru-RU" dirty="0" smtClean="0"/>
              <a:t>. Эндометрит</a:t>
            </a:r>
          </a:p>
          <a:p>
            <a:pPr algn="just"/>
            <a:r>
              <a:rPr lang="ru-RU" b="1" dirty="0" smtClean="0"/>
              <a:t>7</a:t>
            </a:r>
            <a:r>
              <a:rPr lang="ru-RU" dirty="0" smtClean="0"/>
              <a:t>. Лактационный мастит</a:t>
            </a:r>
            <a:r>
              <a:rPr lang="ru-RU" dirty="0" smtClean="0"/>
              <a:t>.</a:t>
            </a:r>
          </a:p>
          <a:p>
            <a:pPr algn="just">
              <a:buNone/>
            </a:pPr>
            <a:r>
              <a:rPr lang="ru-RU" b="1" dirty="0" smtClean="0">
                <a:solidFill>
                  <a:srgbClr val="002060"/>
                </a:solidFill>
              </a:rPr>
              <a:t>Клинические рекомендации (протоколы) «Септические осложнения в акушерстве» 2017г; «Гнойно-воспалительные заболевания и сепсис в акушерстве» 2015г;</a:t>
            </a:r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19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Послеродовые инфекционные заболевания </a:t>
            </a:r>
            <a:r>
              <a:rPr lang="ru-RU" dirty="0" smtClean="0">
                <a:solidFill>
                  <a:schemeClr val="tx1"/>
                </a:solidFill>
              </a:rPr>
              <a:t>- болезни родильниц, непосредственно связанные с беременностью и родами и обусловленные инфекцией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920240"/>
            <a:ext cx="8686800" cy="4937760"/>
          </a:xfrm>
        </p:spPr>
        <p:txBody>
          <a:bodyPr/>
          <a:lstStyle/>
          <a:p>
            <a:r>
              <a:rPr lang="ru-RU" i="1" dirty="0" smtClean="0"/>
              <a:t>В соответствии с </a:t>
            </a:r>
            <a:r>
              <a:rPr lang="ru-RU" i="1" dirty="0" err="1" smtClean="0"/>
              <a:t>СанПиН</a:t>
            </a:r>
            <a:r>
              <a:rPr lang="ru-RU" i="1" dirty="0" smtClean="0"/>
              <a:t> 2630-10, эндометрит считается послеродовым и внутрибольничным и подлежит учету за акушерским стационаром в </a:t>
            </a:r>
            <a:r>
              <a:rPr lang="ru-RU" i="1" dirty="0" err="1" smtClean="0"/>
              <a:t>теч</a:t>
            </a:r>
            <a:r>
              <a:rPr lang="ru-RU" i="1" dirty="0" smtClean="0"/>
              <a:t> 30 суток после родов.</a:t>
            </a:r>
            <a:endParaRPr lang="ru-RU" dirty="0" smtClean="0"/>
          </a:p>
          <a:p>
            <a:r>
              <a:rPr lang="ru-RU" dirty="0" smtClean="0"/>
              <a:t>Инфекционные заболевания, выявленные в послеродовом периоде, но </a:t>
            </a:r>
            <a:r>
              <a:rPr lang="ru-RU" dirty="0" err="1" smtClean="0"/>
              <a:t>патоrенетически</a:t>
            </a:r>
            <a:r>
              <a:rPr lang="ru-RU" dirty="0" smtClean="0"/>
              <a:t> не связанные с беременностью и родами (грипп, </a:t>
            </a:r>
            <a:r>
              <a:rPr lang="ru-RU" dirty="0" smtClean="0"/>
              <a:t>дизентерия и </a:t>
            </a:r>
            <a:r>
              <a:rPr lang="ru-RU" dirty="0" smtClean="0"/>
              <a:t>др.), к послеродовым не относят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Увеличению инфекционных осложнений в акушерской практике способствуют: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• широкое применение индукции беременности, </a:t>
            </a:r>
            <a:r>
              <a:rPr lang="ru-RU" dirty="0" err="1" smtClean="0"/>
              <a:t>инвазивных</a:t>
            </a:r>
            <a:r>
              <a:rPr lang="ru-RU" dirty="0" smtClean="0"/>
              <a:t> методов диагностики (</a:t>
            </a:r>
            <a:r>
              <a:rPr lang="ru-RU" dirty="0" err="1" smtClean="0"/>
              <a:t>амниоцентез</a:t>
            </a:r>
            <a:r>
              <a:rPr lang="ru-RU" dirty="0" smtClean="0"/>
              <a:t>, </a:t>
            </a:r>
            <a:r>
              <a:rPr lang="ru-RU" dirty="0" err="1" smtClean="0"/>
              <a:t>кордоцентез</a:t>
            </a:r>
            <a:r>
              <a:rPr lang="ru-RU" dirty="0" smtClean="0"/>
              <a:t>, биопсия хориона);</a:t>
            </a:r>
          </a:p>
          <a:p>
            <a:pPr algn="just"/>
            <a:r>
              <a:rPr lang="ru-RU" dirty="0" smtClean="0"/>
              <a:t>• внедрение в практику оперативных пособий у беременных (хирургическая коррекция </a:t>
            </a:r>
            <a:r>
              <a:rPr lang="ru-RU" dirty="0" err="1" smtClean="0"/>
              <a:t>истмико-цервикальной</a:t>
            </a:r>
            <a:r>
              <a:rPr lang="ru-RU" dirty="0" smtClean="0"/>
              <a:t> недостаточности при </a:t>
            </a:r>
            <a:r>
              <a:rPr lang="ru-RU" dirty="0" err="1" smtClean="0"/>
              <a:t>невынашивании</a:t>
            </a:r>
            <a:r>
              <a:rPr lang="ru-RU" dirty="0" smtClean="0"/>
              <a:t> беременности);</a:t>
            </a:r>
          </a:p>
          <a:p>
            <a:pPr algn="just"/>
            <a:r>
              <a:rPr lang="ru-RU" dirty="0" smtClean="0"/>
              <a:t>• увеличение частоты абдоминального </a:t>
            </a:r>
            <a:r>
              <a:rPr lang="ru-RU" dirty="0" err="1" smtClean="0"/>
              <a:t>родоразрешения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Этиология и патогенез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Возбудителями гнойно-воспалительных заболеваний могут быть патогенные и условно-патогенные </a:t>
            </a:r>
            <a:r>
              <a:rPr lang="ru-RU" dirty="0" smtClean="0"/>
              <a:t>микроорганизмы</a:t>
            </a:r>
            <a:r>
              <a:rPr lang="ru-RU" dirty="0" smtClean="0"/>
              <a:t>. </a:t>
            </a:r>
            <a:endParaRPr lang="ru-RU" dirty="0" smtClean="0"/>
          </a:p>
          <a:p>
            <a:pPr algn="just"/>
            <a:r>
              <a:rPr lang="ru-RU" dirty="0" smtClean="0"/>
              <a:t>В послеродовом периоде в половом тракте родильницы не остаётся ни одного </a:t>
            </a:r>
            <a:r>
              <a:rPr lang="ru-RU" dirty="0" err="1" smtClean="0"/>
              <a:t>противоинфекционного</a:t>
            </a:r>
            <a:r>
              <a:rPr lang="ru-RU" dirty="0" smtClean="0"/>
              <a:t> барьера. Внутренняя поверхность послеродовой матки — раневая поверхность, а содержимое матки (сгустки крови, эпителиальные клетки, участки </a:t>
            </a:r>
            <a:r>
              <a:rPr lang="ru-RU" dirty="0" err="1" smtClean="0"/>
              <a:t>децидуальной</a:t>
            </a:r>
            <a:r>
              <a:rPr lang="ru-RU" dirty="0" smtClean="0"/>
              <a:t> оболочки) — </a:t>
            </a:r>
            <a:r>
              <a:rPr lang="ru-RU" dirty="0" err="1" smtClean="0"/>
              <a:t>благоприятнаям</a:t>
            </a:r>
            <a:r>
              <a:rPr lang="ru-RU" dirty="0" smtClean="0"/>
              <a:t> среда для развития микроорганизмов.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Факторы риска послеродовых гнойно-воспалительных заболеваний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• нарушение правил гигиены;</a:t>
            </a:r>
          </a:p>
          <a:p>
            <a:r>
              <a:rPr lang="ru-RU" dirty="0" smtClean="0"/>
              <a:t>• нарушение правил асептики;</a:t>
            </a:r>
          </a:p>
          <a:p>
            <a:pPr lvl="0"/>
            <a:r>
              <a:rPr lang="ru-RU" dirty="0" smtClean="0"/>
              <a:t>Возраст моложе 20 лет; 40 лет и старше;</a:t>
            </a:r>
          </a:p>
          <a:p>
            <a:r>
              <a:rPr lang="ru-RU" dirty="0" smtClean="0"/>
              <a:t>• задержка мертвых тканей в родовом канале (</a:t>
            </a:r>
            <a:r>
              <a:rPr lang="ru-RU" dirty="0" err="1" smtClean="0"/>
              <a:t>пролонгирование</a:t>
            </a:r>
            <a:r>
              <a:rPr lang="ru-RU" dirty="0" smtClean="0"/>
              <a:t>  беременности при мертвом плоде, задержка частей плац в пол матки и др.);</a:t>
            </a:r>
          </a:p>
          <a:p>
            <a:r>
              <a:rPr lang="ru-RU" dirty="0" smtClean="0"/>
              <a:t>• предшествующая анемия и расстройства питания;</a:t>
            </a:r>
          </a:p>
          <a:p>
            <a:r>
              <a:rPr lang="ru-RU" dirty="0" smtClean="0"/>
              <a:t>• затяжные роды;</a:t>
            </a:r>
          </a:p>
          <a:p>
            <a:pPr lvl="0"/>
            <a:r>
              <a:rPr lang="ru-RU" dirty="0" smtClean="0"/>
              <a:t>Большой паритет родов;</a:t>
            </a:r>
          </a:p>
          <a:p>
            <a:r>
              <a:rPr lang="ru-RU" dirty="0" smtClean="0"/>
              <a:t>• длительный безводный период;</a:t>
            </a:r>
          </a:p>
          <a:p>
            <a:r>
              <a:rPr lang="ru-RU" dirty="0" smtClean="0"/>
              <a:t>• частые вагинальные исследования;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Факторы риска послеродовых гнойно-воспалительных заболеваний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 smtClean="0"/>
              <a:t>• кесарево сечение или другие оперативные роды;</a:t>
            </a:r>
          </a:p>
          <a:p>
            <a:r>
              <a:rPr lang="ru-RU" sz="2800" dirty="0" smtClean="0"/>
              <a:t>• предшествующие заболевания, передаваемые половым путем; ВИЧ</a:t>
            </a:r>
          </a:p>
          <a:p>
            <a:r>
              <a:rPr lang="ru-RU" sz="2800" dirty="0" smtClean="0"/>
              <a:t>• послеродовые кровотечения;</a:t>
            </a:r>
          </a:p>
          <a:p>
            <a:r>
              <a:rPr lang="ru-RU" sz="2800" dirty="0" smtClean="0"/>
              <a:t>• СД;</a:t>
            </a:r>
          </a:p>
          <a:p>
            <a:r>
              <a:rPr lang="ru-RU" sz="2800" dirty="0" smtClean="0"/>
              <a:t>• повторные аборты.</a:t>
            </a:r>
          </a:p>
          <a:p>
            <a:pPr lvl="0"/>
            <a:r>
              <a:rPr lang="ru-RU" sz="2800" dirty="0" smtClean="0"/>
              <a:t>Пневмония/инфекция дыхательных путей (особенно грипп </a:t>
            </a:r>
            <a:r>
              <a:rPr lang="en-US" sz="2800" dirty="0" smtClean="0"/>
              <a:t>H</a:t>
            </a:r>
            <a:r>
              <a:rPr lang="ru-RU" sz="2800" dirty="0" smtClean="0"/>
              <a:t>1</a:t>
            </a:r>
            <a:r>
              <a:rPr lang="en-US" sz="2800" dirty="0" smtClean="0"/>
              <a:t>N</a:t>
            </a:r>
            <a:r>
              <a:rPr lang="ru-RU" sz="2800" dirty="0" smtClean="0"/>
              <a:t>1) и инфекции генитального тракта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Классификация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■ </a:t>
            </a:r>
            <a:r>
              <a:rPr lang="ru-RU" b="1" dirty="0" smtClean="0"/>
              <a:t>Первый этап </a:t>
            </a:r>
            <a:r>
              <a:rPr lang="ru-RU" dirty="0" smtClean="0"/>
              <a:t>— инфекция ограничена областью родовой раны: послеродовой эндометрит, послеродовая язва (на промежности, стенке влагалища, шейке матки).</a:t>
            </a:r>
          </a:p>
          <a:p>
            <a:pPr algn="just"/>
            <a:r>
              <a:rPr lang="ru-RU" dirty="0" smtClean="0"/>
              <a:t>■ </a:t>
            </a:r>
            <a:r>
              <a:rPr lang="ru-RU" b="1" dirty="0" smtClean="0"/>
              <a:t>Второй этап </a:t>
            </a:r>
            <a:r>
              <a:rPr lang="ru-RU" dirty="0" smtClean="0"/>
              <a:t>— инфекция распространилась за пределы родовой раны, но осталась локализованной в пределах малого таза: метрит, параметрит, </a:t>
            </a:r>
            <a:r>
              <a:rPr lang="ru-RU" dirty="0" err="1" smtClean="0"/>
              <a:t>сальпингоофорит</a:t>
            </a:r>
            <a:r>
              <a:rPr lang="ru-RU" dirty="0" smtClean="0"/>
              <a:t>, </a:t>
            </a:r>
            <a:r>
              <a:rPr lang="ru-RU" dirty="0" err="1" smtClean="0"/>
              <a:t>пельвиоперитонит</a:t>
            </a:r>
            <a:r>
              <a:rPr lang="ru-RU" dirty="0" smtClean="0"/>
              <a:t>, ограниченный тромбофлебит (метротромбофлебит, тромбофлебит вен таза).</a:t>
            </a:r>
          </a:p>
          <a:p>
            <a:pPr algn="just"/>
            <a:r>
              <a:rPr lang="ru-RU" dirty="0" smtClean="0"/>
              <a:t>■ </a:t>
            </a:r>
            <a:r>
              <a:rPr lang="ru-RU" b="1" dirty="0" smtClean="0"/>
              <a:t>Третий этап </a:t>
            </a:r>
            <a:r>
              <a:rPr lang="ru-RU" dirty="0" smtClean="0"/>
              <a:t>— инфекция вышла за пределы малого таза и имеет тенденцию к генерализации: разлитой перитонит, септический шок, анаэробная газовая инфекция, прогрессирующий тромбофлебит.</a:t>
            </a:r>
          </a:p>
          <a:p>
            <a:pPr algn="just"/>
            <a:r>
              <a:rPr lang="ru-RU" dirty="0" smtClean="0"/>
              <a:t>■ </a:t>
            </a:r>
            <a:r>
              <a:rPr lang="ru-RU" b="1" dirty="0" smtClean="0"/>
              <a:t>Четвёртый этап </a:t>
            </a:r>
            <a:r>
              <a:rPr lang="ru-RU" dirty="0" smtClean="0"/>
              <a:t>— </a:t>
            </a:r>
            <a:r>
              <a:rPr lang="ru-RU" dirty="0" err="1" smtClean="0"/>
              <a:t>генерализованная</a:t>
            </a:r>
            <a:r>
              <a:rPr lang="ru-RU" dirty="0" smtClean="0"/>
              <a:t> инфекция: сепсис (септицемия, </a:t>
            </a:r>
            <a:r>
              <a:rPr lang="ru-RU" dirty="0" err="1" smtClean="0"/>
              <a:t>септикопиемия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Диагностика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Клиническая картина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■ повышение температуры тела;</a:t>
            </a:r>
          </a:p>
          <a:p>
            <a:r>
              <a:rPr lang="ru-RU" dirty="0" smtClean="0"/>
              <a:t>■ озноб;</a:t>
            </a:r>
          </a:p>
          <a:p>
            <a:r>
              <a:rPr lang="ru-RU" dirty="0" smtClean="0"/>
              <a:t>■ тахикардия;</a:t>
            </a:r>
          </a:p>
          <a:p>
            <a:r>
              <a:rPr lang="ru-RU" dirty="0" smtClean="0"/>
              <a:t>■ усиленное потоотделение;</a:t>
            </a:r>
          </a:p>
          <a:p>
            <a:r>
              <a:rPr lang="ru-RU" dirty="0" smtClean="0"/>
              <a:t>■ нарушение сна;</a:t>
            </a:r>
          </a:p>
          <a:p>
            <a:r>
              <a:rPr lang="ru-RU" dirty="0" smtClean="0"/>
              <a:t>■ головная боль;</a:t>
            </a:r>
          </a:p>
          <a:p>
            <a:r>
              <a:rPr lang="ru-RU" dirty="0" smtClean="0"/>
              <a:t>■ эйфория;</a:t>
            </a:r>
          </a:p>
          <a:p>
            <a:r>
              <a:rPr lang="ru-RU" dirty="0" smtClean="0"/>
              <a:t>■ снижение или отсутствие аппетита;</a:t>
            </a:r>
          </a:p>
          <a:p>
            <a:r>
              <a:rPr lang="ru-RU" dirty="0" smtClean="0"/>
              <a:t>■ </a:t>
            </a:r>
            <a:r>
              <a:rPr lang="ru-RU" dirty="0" err="1" smtClean="0"/>
              <a:t>дизурические</a:t>
            </a:r>
            <a:r>
              <a:rPr lang="ru-RU" dirty="0" smtClean="0"/>
              <a:t> и диспепсические явления;</a:t>
            </a:r>
          </a:p>
          <a:p>
            <a:r>
              <a:rPr lang="ru-RU" dirty="0" smtClean="0"/>
              <a:t>■ снижение АД (при септическом шоке, сепсисе).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</TotalTime>
  <Words>907</Words>
  <Application>Microsoft Office PowerPoint</Application>
  <PresentationFormat>Экран (4:3)</PresentationFormat>
  <Paragraphs>94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Начальная</vt:lpstr>
      <vt:lpstr>БПОУ ОО «МК»</vt:lpstr>
      <vt:lpstr>План лекции </vt:lpstr>
      <vt:lpstr>Послеродовые инфекционные заболевания - болезни родильниц, непосредственно связанные с беременностью и родами и обусловленные инфекцией.  </vt:lpstr>
      <vt:lpstr>Увеличению инфекционных осложнений в акушерской практике способствуют: </vt:lpstr>
      <vt:lpstr>Этиология и патогенез </vt:lpstr>
      <vt:lpstr>Факторы риска послеродовых гнойно-воспалительных заболеваний </vt:lpstr>
      <vt:lpstr>Факторы риска послеродовых гнойно-воспалительных заболеваний </vt:lpstr>
      <vt:lpstr>Классификация </vt:lpstr>
      <vt:lpstr>Диагностика Клиническая картина </vt:lpstr>
      <vt:lpstr>Лабораторно-инструментальные исследования </vt:lpstr>
      <vt:lpstr>Показания к госпитализации Гнойно-воспалительные послеродовые заболевания. </vt:lpstr>
      <vt:lpstr>Показания к госпитализации </vt:lpstr>
      <vt:lpstr>Слайд 13</vt:lpstr>
      <vt:lpstr>Диагностика </vt:lpstr>
      <vt:lpstr>Слайд 15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БПОУ ОО «МК»</dc:title>
  <dc:creator>Галина</dc:creator>
  <cp:lastModifiedBy>Галина</cp:lastModifiedBy>
  <cp:revision>3</cp:revision>
  <dcterms:created xsi:type="dcterms:W3CDTF">2019-09-28T13:34:48Z</dcterms:created>
  <dcterms:modified xsi:type="dcterms:W3CDTF">2019-09-28T13:59:54Z</dcterms:modified>
</cp:coreProperties>
</file>