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99" r:id="rId9"/>
    <p:sldId id="266" r:id="rId10"/>
    <p:sldId id="267" r:id="rId11"/>
    <p:sldId id="298" r:id="rId12"/>
    <p:sldId id="268" r:id="rId13"/>
    <p:sldId id="269" r:id="rId14"/>
    <p:sldId id="270" r:id="rId15"/>
    <p:sldId id="297" r:id="rId16"/>
    <p:sldId id="271" r:id="rId17"/>
    <p:sldId id="291" r:id="rId18"/>
    <p:sldId id="276" r:id="rId19"/>
    <p:sldId id="272" r:id="rId20"/>
    <p:sldId id="273" r:id="rId21"/>
    <p:sldId id="292" r:id="rId22"/>
    <p:sldId id="274" r:id="rId23"/>
    <p:sldId id="275" r:id="rId24"/>
    <p:sldId id="277" r:id="rId25"/>
    <p:sldId id="312" r:id="rId26"/>
    <p:sldId id="278" r:id="rId27"/>
    <p:sldId id="279" r:id="rId28"/>
    <p:sldId id="280" r:id="rId29"/>
    <p:sldId id="265" r:id="rId30"/>
    <p:sldId id="281" r:id="rId31"/>
    <p:sldId id="282" r:id="rId32"/>
    <p:sldId id="294" r:id="rId33"/>
    <p:sldId id="283" r:id="rId34"/>
    <p:sldId id="315" r:id="rId35"/>
    <p:sldId id="284" r:id="rId36"/>
    <p:sldId id="285" r:id="rId37"/>
    <p:sldId id="293" r:id="rId38"/>
    <p:sldId id="286" r:id="rId39"/>
    <p:sldId id="313" r:id="rId40"/>
    <p:sldId id="290" r:id="rId41"/>
    <p:sldId id="287" r:id="rId42"/>
    <p:sldId id="305" r:id="rId43"/>
    <p:sldId id="295" r:id="rId44"/>
    <p:sldId id="296" r:id="rId45"/>
    <p:sldId id="307" r:id="rId46"/>
    <p:sldId id="308" r:id="rId47"/>
    <p:sldId id="309" r:id="rId48"/>
    <p:sldId id="314" r:id="rId49"/>
    <p:sldId id="310" r:id="rId50"/>
    <p:sldId id="300" r:id="rId51"/>
    <p:sldId id="288" r:id="rId52"/>
    <p:sldId id="289" r:id="rId53"/>
    <p:sldId id="301" r:id="rId54"/>
    <p:sldId id="302" r:id="rId55"/>
    <p:sldId id="303" r:id="rId56"/>
    <p:sldId id="304" r:id="rId57"/>
    <p:sldId id="306" r:id="rId58"/>
    <p:sldId id="311" r:id="rId5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m.ru/magazin/view.asp?id=2C64556A5B2B4435B12C2A84928370FB" TargetMode="External"/><Relationship Id="rId2" Type="http://schemas.openxmlformats.org/officeDocument/2006/relationships/hyperlink" Target="http://www.km.ru/magazin/view.asp?id=AAF0FBE3E7E44FE68E6B9F0EDD1DD1E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m.ru/magazin/view.asp?id=7BD639FD7BB74A0FBA18935333C8BEF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images.km.ru/health/contr/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images.km.ru/health/contr/capsizes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m.ru/magazin/view.asp?id=88C5651B8BD441098005F024DF476A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images.km.ru/health/contr/condom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m.ru/magazin/view.asp?id=88C5651B8BD441098005F024DF476A77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TEMP\&#1056;&#1072;&#1073;&#1086;&#1095;&#1080;&#1081;%20&#1089;&#1090;&#1086;&#1083;\&#1082;&#1072;&#1092;&#1077;&#1076;&#1088;&#1072;\EML\Htmbooks\drugs\dr0744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http://images.km.ru/health/contr/ring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http://images.km.ru/health/contr/pach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ndia.ru/text/category/planirovaniya_semmzi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2600" y="5181600"/>
            <a:ext cx="83058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Преподаватель: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Комарова Г.Я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533400"/>
            <a:ext cx="8305800" cy="2881532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БПОУ ОО «МК»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Современные методы контрацепции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Этот метод проще, но еще менее надежен. Для его использования следует отмечать в календаре дни начала  десквамации не менее чем в течение 6 месяцев.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Этот метод также годится для женщин со стабильным и достаточно длинным циклом.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Чтобы вычислить начало «опасного» периода, необходимо вычесть 18 из самого короткого цикла. Последний фертильный день определяется путем вычисления  числа 11 из самого длинного цикла.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Например: </a:t>
            </a:r>
            <a:r>
              <a:rPr lang="ru-RU" dirty="0" err="1" smtClean="0">
                <a:solidFill>
                  <a:schemeClr val="bg1"/>
                </a:solidFill>
              </a:rPr>
              <a:t>цилы</a:t>
            </a:r>
            <a:r>
              <a:rPr lang="ru-RU" dirty="0" smtClean="0">
                <a:solidFill>
                  <a:schemeClr val="bg1"/>
                </a:solidFill>
              </a:rPr>
              <a:t> 28,26,29,27. Первый фертильный день 26-18= 8, а последний 29-11= 18. Следовательно, рекомендуется избегать половых сношений с 8 до 18 день цикла.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Календарный метод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914400" y="2286000"/>
            <a:ext cx="8229600" cy="4572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chemeClr val="bg1"/>
                </a:solidFill>
              </a:rPr>
              <a:t>Спермициды</a:t>
            </a:r>
            <a:endParaRPr lang="ru-RU" sz="3200" b="1" i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C:\Users\Галина\Desktop\591e4a1952b27c56e57fb39e_art-sovremennye-metody-kontracepc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8211">
            <a:off x="-275283" y="208247"/>
            <a:ext cx="48768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171" name="Picture 3" descr="C:\Users\Галина\Desktop\17071_html_m115599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4249">
            <a:off x="5257800" y="228600"/>
            <a:ext cx="3644900" cy="24685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Спермициды</a:t>
            </a:r>
            <a:r>
              <a:rPr lang="ru-RU" b="1" dirty="0" smtClean="0">
                <a:solidFill>
                  <a:srgbClr val="002060"/>
                </a:solidFill>
              </a:rPr>
              <a:t> – </a:t>
            </a:r>
            <a:r>
              <a:rPr lang="ru-RU" dirty="0" smtClean="0">
                <a:solidFill>
                  <a:srgbClr val="002060"/>
                </a:solidFill>
              </a:rPr>
              <a:t>кремы, гели, аэрозольные пены, пенные и </a:t>
            </a:r>
            <a:r>
              <a:rPr lang="ru-RU" dirty="0" err="1" smtClean="0">
                <a:solidFill>
                  <a:srgbClr val="002060"/>
                </a:solidFill>
              </a:rPr>
              <a:t>непенные</a:t>
            </a:r>
            <a:r>
              <a:rPr lang="ru-RU" dirty="0" smtClean="0">
                <a:solidFill>
                  <a:srgbClr val="002060"/>
                </a:solidFill>
              </a:rPr>
              <a:t> свечи, разрушающую наружную оболочку </a:t>
            </a:r>
            <a:r>
              <a:rPr lang="ru-RU" dirty="0" err="1" smtClean="0">
                <a:solidFill>
                  <a:srgbClr val="002060"/>
                </a:solidFill>
              </a:rPr>
              <a:t>спермотозоидов</a:t>
            </a:r>
            <a:r>
              <a:rPr lang="ru-RU" dirty="0" smtClean="0">
                <a:solidFill>
                  <a:srgbClr val="002060"/>
                </a:solidFill>
              </a:rPr>
              <a:t>, нарушающую их подвижность, способность проникать через оболочку яйцеклетки при оплодотворении.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Спермициды</a:t>
            </a:r>
            <a:r>
              <a:rPr lang="ru-RU" dirty="0" smtClean="0">
                <a:solidFill>
                  <a:srgbClr val="002060"/>
                </a:solidFill>
              </a:rPr>
              <a:t> редко используют как самостоятельный метод контрацепции, обычно их применяют вместе с барьерными методами.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Спермициды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Предохраняют от некоторых заболеваний ППП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Снижают риск развития воспаления органов таза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НЕДОСТАТКИ: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Низкая контрацептивная эффективность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Если беременность уже наступила, но женщина еще не знает, активные химические вещества могут вызвать уродства развития плода.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РЕКОМЕНДАЦИИ: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Спермициды</a:t>
            </a:r>
            <a:r>
              <a:rPr lang="ru-RU" dirty="0" smtClean="0">
                <a:solidFill>
                  <a:srgbClr val="002060"/>
                </a:solidFill>
              </a:rPr>
              <a:t> необходимо сочетать с барьерными методами контрацепции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преимущества: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>
                <a:solidFill>
                  <a:srgbClr val="002060"/>
                </a:solidFill>
              </a:rPr>
              <a:t>Спермициды</a:t>
            </a:r>
            <a:r>
              <a:rPr lang="ru-RU" dirty="0" smtClean="0">
                <a:solidFill>
                  <a:srgbClr val="002060"/>
                </a:solidFill>
              </a:rPr>
              <a:t> свечи вставляют во влагалище за 15-30 мин до полового акта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Следует повторно вводить при каждом половом акте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полового акта нельзя проводить спринцевание в течение 6-8 часов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КОГДА НУЖНО ПРЕДПОЧЕСТЬ СПЕРМИЦИДЫ</a:t>
            </a:r>
            <a:r>
              <a:rPr lang="ru-RU" dirty="0" smtClean="0"/>
              <a:t>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Контрацепция у женщин со сниженным риском наступления беременности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Комбинация с ритмическим методом, временный перерыв при использовании ВМС или ГК.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спермициды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Барьерные методы контрацепции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Механические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контрацептивы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 создают препятствие, барьер для попадания спермы в полость матки и затрудняют соединение сперматозоида с яйцеклеткой. 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Все типы механической контрацепции не только предотвращают беременность, но и в определенной степени защищают от заражения инфекционными заболеваниями, передающимися половым путем. 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Основные виды механических </a:t>
            </a:r>
            <a:r>
              <a:rPr lang="ru-RU" b="1" dirty="0" err="1" smtClean="0">
                <a:solidFill>
                  <a:schemeClr val="bg2">
                    <a:lumMod val="75000"/>
                  </a:schemeClr>
                </a:solidFill>
              </a:rPr>
              <a:t>контрацептивов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: </a:t>
            </a:r>
            <a:endParaRPr lang="ru-RU" dirty="0" smtClean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ru-RU" b="1" u="sng" dirty="0" smtClean="0">
                <a:hlinkClick r:id="rId2"/>
              </a:rPr>
              <a:t>Мужской презерватив</a:t>
            </a: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b="1" u="sng" dirty="0" smtClean="0">
                <a:hlinkClick r:id="rId3"/>
              </a:rPr>
              <a:t>Женский презерватив</a:t>
            </a:r>
            <a:r>
              <a:rPr lang="ru-RU" b="1" dirty="0" smtClean="0"/>
              <a:t> </a:t>
            </a:r>
            <a:endParaRPr lang="ru-RU" dirty="0" smtClean="0"/>
          </a:p>
          <a:p>
            <a:pPr lvl="0"/>
            <a:r>
              <a:rPr lang="ru-RU" b="1" u="sng" dirty="0" smtClean="0">
                <a:hlinkClick r:id="rId4"/>
              </a:rPr>
              <a:t>Влагалищная диафрагма и цервикальный колпачок</a:t>
            </a:r>
            <a:endParaRPr lang="ru-RU" dirty="0" smtClean="0"/>
          </a:p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Барьерные методы контрацепции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s.km.ru/health/contr/1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255385" y="2286000"/>
            <a:ext cx="288861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Как резиновый колпачок Кафка , так и диафрагму женщина специально  обученная врачом, сама вводит во влагалище перед предполагаемым половым актом.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Чтобы эффект был выше , их следует применять  со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спермицидами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Диафрагму  вводят не ранее чем за 3 часа, а извлекают через 6-8 часов после.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Недостаток этого метода состоит в том, что после родов, абортов, резкой прибавки в массе тела нужно снова обращаться к врачу.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Барьерные методы контрацепции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km.ru/health/contr/capsizes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553201" y="4495800"/>
            <a:ext cx="2590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Цервикальный колпачок в отличие от диафрагмы имеет более компактные форму и размеры. Он надевается на шейку матки и удерживается там из-за создания отрицательного давления между ободком колпачка и поверхностью шейки матки.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Колпачок держится на месте за счет того, что присасывается к шейке матки.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Как правило, цервикальные колпачки  жесткие и  изготавливаются из латекса или резины,  из алюминия и пластмассы. 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Механическая контрацепция. цервикальный колпачок.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77500" lnSpcReduction="2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>Мужские </a:t>
            </a:r>
            <a:r>
              <a:rPr lang="ru-RU" sz="3100" b="1" dirty="0" smtClean="0">
                <a:solidFill>
                  <a:srgbClr val="FFFF00"/>
                </a:solidFill>
              </a:rPr>
              <a:t>презервативы обеспечивают надежную защиту от нежелательной беременности, от заболеваний, передающихся половым путем (ЗППП) и ВИЧ- инфекции.</a:t>
            </a:r>
          </a:p>
          <a:p>
            <a:r>
              <a:rPr lang="ru-RU" sz="3100" b="1" dirty="0" smtClean="0">
                <a:solidFill>
                  <a:srgbClr val="FFFF00"/>
                </a:solidFill>
              </a:rPr>
              <a:t> Классический презерватив создан для одноразового применения. Существуют и многоразовые презервативы. Они обычно толстые (1,5 – 3 мм).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FFFF00"/>
                </a:solidFill>
              </a:rPr>
              <a:t>Побочное действие </a:t>
            </a:r>
          </a:p>
          <a:p>
            <a:r>
              <a:rPr lang="ru-RU" sz="3100" b="1" dirty="0" smtClean="0">
                <a:solidFill>
                  <a:srgbClr val="FFFF00"/>
                </a:solidFill>
              </a:rPr>
              <a:t>В редких случаях возможна аллергия на </a:t>
            </a:r>
            <a:r>
              <a:rPr lang="ru-RU" sz="3100" b="1" dirty="0" err="1" smtClean="0">
                <a:solidFill>
                  <a:srgbClr val="FFFF00"/>
                </a:solidFill>
                <a:hlinkClick r:id="rId2"/>
              </a:rPr>
              <a:t>спермицид</a:t>
            </a:r>
            <a:r>
              <a:rPr lang="ru-RU" sz="3100" b="1" dirty="0" smtClean="0">
                <a:solidFill>
                  <a:srgbClr val="FFFF00"/>
                </a:solidFill>
              </a:rPr>
              <a:t>, ароматические добавки или латекс. 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FFFF00"/>
                </a:solidFill>
              </a:rPr>
              <a:t>Презервативы довольно надежная форма предотвращения беременности и инфекций. Теоретически при правильном использовании эффективность контрацепции составляет приблизительно 97%. </a:t>
            </a: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100" b="1" dirty="0" smtClean="0"/>
              <a:t>Если контрацепция с помощью презерватива подвела, можно рожать;</a:t>
            </a:r>
            <a:endParaRPr lang="ru-RU" sz="3100" dirty="0" smtClean="0"/>
          </a:p>
          <a:p>
            <a:pPr>
              <a:buNone/>
            </a:pPr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</a:br>
            <a:endParaRPr lang="ru-RU" sz="2800" b="1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77200" y="152400"/>
            <a:ext cx="609600" cy="12192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течение последних двух десятилетий проблема репродукции человека находится в центре внимания ученых всего мира.</a:t>
            </a:r>
          </a:p>
          <a:p>
            <a:r>
              <a:rPr lang="ru-RU" dirty="0" smtClean="0"/>
              <a:t>Планирование семьи – это совокупность социально- экономических, правовых, медицинских  мероприятий, направленных на  рождение желанных  для семьи, здоровых детей, профилактику  абортов, сохранение репродуктивного здоровья, достижения гармонии в браке.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Современные методы контрацепции</a:t>
            </a: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b="1" dirty="0" smtClean="0">
                <a:solidFill>
                  <a:srgbClr val="FFFF00"/>
                </a:solidFill>
              </a:rPr>
              <a:t>Презерватив - единственное надежное средство профилактики венерических заболеваний и ВИЧ;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При правильном использовании - это надежное средство контрацепции, простое и доступное;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Презерватив не нарушает химический баланс организма и не несет никакого риска для обоих партнеров;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Использование презервативов не ограничено по срокам, поэтому практически любая пара может использовать их в течение всего репродуктивного периода жизни;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Такой метод предохранения можно легко устранить, если пара решила заводить ребенка;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Методом можно пользоваться и в том случае, если женщина кормит ребенка грудью;</a:t>
            </a:r>
          </a:p>
          <a:p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Преимущества использования презервативов</a:t>
            </a:r>
            <a:r>
              <a:rPr lang="ru-RU" dirty="0" smtClean="0">
                <a:solidFill>
                  <a:srgbClr val="FFC000"/>
                </a:solidFill>
              </a:rPr>
              <a:t/>
            </a:r>
            <a:br>
              <a:rPr lang="ru-RU" dirty="0" smtClean="0">
                <a:solidFill>
                  <a:srgbClr val="FFC000"/>
                </a:solidFill>
              </a:rPr>
            </a:b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Желательно использовать латексные презервативы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Обязательно  однократное применение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Перед применением проверить срок годности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Для смазывания нельзя использовать вазелин и масло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После семяизвержения проверить  целостность презерватива. В случае его разрыва принять противозачаточные таблетки по схеме «аварийной» контрацепции.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Рекомендации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km.ru/health/contr/condom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16414404">
            <a:off x="6774489" y="4928979"/>
            <a:ext cx="15240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867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FFFF00"/>
                </a:solidFill>
              </a:rPr>
              <a:t>Женский презерватив представляет собой свободный мешочек, который по форме напоминает влагалище.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Он имеет одно кольцо вокруг свободного конца презерватива, а другое на внутренней части, ближе к закрытому концу.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Из чего изготавливается женский презерватив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Изготовлены из мягкого полиуретана, напоминающего пластик, а не из латекса, как мужские. 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FFFF00"/>
                </a:solidFill>
              </a:rPr>
              <a:t>Рекомендации по использованию женского презерватива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Презерватив вводится во влагалище самой женщиной заранее или непосредственно перед половым актом. Открытый конец такого презерватива оставляется снаружи у входа во влагалище.</a:t>
            </a:r>
          </a:p>
          <a:p>
            <a:r>
              <a:rPr lang="ru-RU" b="1" dirty="0" smtClean="0">
                <a:solidFill>
                  <a:srgbClr val="FFFF00"/>
                </a:solidFill>
              </a:rPr>
              <a:t> Женский презерватив </a:t>
            </a:r>
            <a:r>
              <a:rPr lang="ru-RU" b="1" u="sng" dirty="0" smtClean="0">
                <a:solidFill>
                  <a:srgbClr val="FFFF00"/>
                </a:solidFill>
              </a:rPr>
              <a:t>только для 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FFFF00"/>
                </a:solidFill>
              </a:rPr>
              <a:t>одноразового применения. </a:t>
            </a:r>
            <a:endParaRPr lang="ru-RU" b="1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229600" cy="12192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Женский презерватив</a:t>
            </a:r>
            <a:r>
              <a:rPr lang="ru-RU" b="1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checke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5800" y="609600"/>
            <a:ext cx="8229600" cy="5791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Эффективность 98%. 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Преимущества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Самостоятельный контроль за применением метода, не требуется консультация специалиста;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Не дает побочных эффектов, </a:t>
            </a:r>
            <a:r>
              <a:rPr lang="ru-RU" b="1" dirty="0" err="1" smtClean="0">
                <a:solidFill>
                  <a:srgbClr val="FFFF00"/>
                </a:solidFill>
              </a:rPr>
              <a:t>гипоаллергенный</a:t>
            </a:r>
            <a:r>
              <a:rPr lang="ru-RU" b="1" dirty="0" smtClean="0">
                <a:solidFill>
                  <a:srgbClr val="FFFF00"/>
                </a:solidFill>
              </a:rPr>
              <a:t>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Может использоваться со смазочными материалами на масляной основе и </a:t>
            </a:r>
            <a:r>
              <a:rPr lang="ru-RU" b="1" dirty="0" err="1" smtClean="0">
                <a:solidFill>
                  <a:srgbClr val="FFFF00"/>
                </a:solidFill>
                <a:hlinkClick r:id="rId2"/>
              </a:rPr>
              <a:t>спермицидами</a:t>
            </a:r>
            <a:r>
              <a:rPr lang="ru-RU" b="1" dirty="0" smtClean="0">
                <a:solidFill>
                  <a:srgbClr val="FFFF00"/>
                </a:solidFill>
              </a:rPr>
              <a:t>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Предохраняет от инфекций, передающихся половым путем;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Если контрацепция подвела можно рожать.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</a:rPr>
              <a:t>Недостатки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Высокая стоимость по сравнению с латексными мужскими презервативами;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Не подходит женщинам со слабой вагинальной мускулатурой; </a:t>
            </a:r>
          </a:p>
          <a:p>
            <a:pPr lvl="0"/>
            <a:r>
              <a:rPr lang="ru-RU" b="1" dirty="0" smtClean="0">
                <a:solidFill>
                  <a:srgbClr val="FFFF00"/>
                </a:solidFill>
              </a:rPr>
              <a:t>Необходимость заранее планировать половой акт;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1828800" cy="6858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check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Механизм действия внутриматочных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 до конца не ясен. Они не влияют ни на овуляцию, ни на продукцию </a:t>
            </a:r>
            <a:r>
              <a:rPr lang="ru-RU" dirty="0" err="1" smtClean="0"/>
              <a:t>стероидных</a:t>
            </a:r>
            <a:r>
              <a:rPr lang="ru-RU" dirty="0" smtClean="0"/>
              <a:t> гормонов. Ранее считали, что внутриматочные </a:t>
            </a:r>
            <a:r>
              <a:rPr lang="ru-RU" dirty="0" err="1" smtClean="0"/>
              <a:t>контрацептивы</a:t>
            </a:r>
            <a:r>
              <a:rPr lang="ru-RU" dirty="0" smtClean="0"/>
              <a:t> нарушают имплантацию оплодотворенной яйцеклетки. Согласно исследованиям, они, вероятнее всего, действуют на более раннем этапе, нарушая передвижение яйцеклетки или сперматозоидов. </a:t>
            </a:r>
          </a:p>
          <a:p>
            <a:r>
              <a:rPr lang="ru-RU" b="1" dirty="0" smtClean="0"/>
              <a:t>1. Эффективность </a:t>
            </a:r>
            <a:r>
              <a:rPr lang="ru-RU" dirty="0" smtClean="0"/>
              <a:t>внутриматочной контрацепции составляет в среднем 1—2 беременности на 100 женщин в течение года . Индекс </a:t>
            </a:r>
            <a:r>
              <a:rPr lang="ru-RU" dirty="0" err="1" smtClean="0"/>
              <a:t>Перля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настоящее время довольно широко используют новое внутриматочное средство «Мирена», которое сочетает высокую контрацептивную эффективность и терапевтические свойства гормональных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 (КОК и подкожных </a:t>
            </a:r>
            <a:r>
              <a:rPr lang="ru-RU" dirty="0" err="1" smtClean="0"/>
              <a:t>имплантов</a:t>
            </a:r>
            <a:r>
              <a:rPr lang="ru-RU" dirty="0" smtClean="0"/>
              <a:t>) с удобствами и длительным действием ВМК.</a:t>
            </a:r>
          </a:p>
          <a:p>
            <a:r>
              <a:rPr lang="ru-RU" dirty="0" smtClean="0"/>
              <a:t>Срок использования «Мирены» составляет 5 лет.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0" y="-228600"/>
            <a:ext cx="8229600" cy="1219200"/>
          </a:xfrm>
        </p:spPr>
        <p:txBody>
          <a:bodyPr/>
          <a:lstStyle/>
          <a:p>
            <a:r>
              <a:rPr lang="ru-RU" b="1" dirty="0" smtClean="0"/>
              <a:t>Внутриматочная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Галина\Desktop\03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10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Галина\Desktop\03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66800"/>
            <a:ext cx="8610600" cy="5257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2. Осложнения.</a:t>
            </a:r>
            <a:r>
              <a:rPr lang="ru-RU" dirty="0" smtClean="0"/>
              <a:t> Самые серьезные осложнения — воспалительные заболевания половых органов.</a:t>
            </a:r>
          </a:p>
          <a:p>
            <a:r>
              <a:rPr lang="ru-RU" dirty="0" smtClean="0"/>
              <a:t>Иногда могут возникать схваткообразная боль внизу живота и маточное кровотечение, что требует удаления внутриматочных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а. Воспалительные заболевания половых органов</a:t>
            </a:r>
            <a:r>
              <a:rPr lang="ru-RU" dirty="0" smtClean="0"/>
              <a:t> на фоне внутриматочной контрацепции возникают чаще, чем при использовании других методов и в отсутствие контрацепции.</a:t>
            </a:r>
          </a:p>
          <a:p>
            <a:r>
              <a:rPr lang="ru-RU" dirty="0" smtClean="0"/>
              <a:t>Воспалительные заболевания половых органов на фоне внутриматочных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 нередко связаны с инфекциями, передающимися половым путем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Внутриматочная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алина\Desktop\vnutrimatochnaya-spiral-plyusy-i-minu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6025" y="3044825"/>
            <a:ext cx="4117975" cy="3813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б. Самопроизвольному изгнанию </a:t>
            </a:r>
            <a:r>
              <a:rPr lang="ru-RU" dirty="0" smtClean="0"/>
              <a:t>чаще подвергаются внутриматочные </a:t>
            </a:r>
            <a:r>
              <a:rPr lang="ru-RU" dirty="0" err="1" smtClean="0"/>
              <a:t>контрацептивы</a:t>
            </a:r>
            <a:r>
              <a:rPr lang="ru-RU" dirty="0" smtClean="0"/>
              <a:t>, не содержащие </a:t>
            </a:r>
            <a:r>
              <a:rPr lang="ru-RU" dirty="0" smtClean="0">
                <a:hlinkClick r:id="rId3"/>
              </a:rPr>
              <a:t>прогестерона</a:t>
            </a:r>
            <a:r>
              <a:rPr lang="ru-RU" dirty="0" smtClean="0"/>
              <a:t> или меди . Обычно это происходит в течение первого года (1—10% случаев), чаще в первые 3 </a:t>
            </a:r>
            <a:r>
              <a:rPr lang="ru-RU" dirty="0" err="1" smtClean="0"/>
              <a:t>мес</a:t>
            </a:r>
            <a:r>
              <a:rPr lang="ru-RU" dirty="0" smtClean="0"/>
              <a:t> после введения </a:t>
            </a:r>
          </a:p>
          <a:p>
            <a:r>
              <a:rPr lang="ru-RU" b="1" dirty="0" smtClean="0"/>
              <a:t>в. Перфорация матки</a:t>
            </a:r>
            <a:r>
              <a:rPr lang="ru-RU" dirty="0" smtClean="0"/>
              <a:t> — </a:t>
            </a:r>
            <a:r>
              <a:rPr lang="ru-RU" dirty="0" smtClean="0">
                <a:solidFill>
                  <a:schemeClr val="bg1"/>
                </a:solidFill>
              </a:rPr>
              <a:t>редкое осложнение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3. Беременность.</a:t>
            </a:r>
            <a:r>
              <a:rPr lang="ru-RU" dirty="0" smtClean="0"/>
              <a:t> Если при </a:t>
            </a:r>
            <a:r>
              <a:rPr lang="ru-RU" dirty="0" smtClean="0">
                <a:solidFill>
                  <a:schemeClr val="bg1"/>
                </a:solidFill>
              </a:rPr>
              <a:t>использовании</a:t>
            </a:r>
            <a:r>
              <a:rPr lang="ru-RU" dirty="0" smtClean="0"/>
              <a:t> внутриматочных </a:t>
            </a:r>
            <a:r>
              <a:rPr lang="ru-RU" dirty="0" err="1" smtClean="0"/>
              <a:t>контрацептивов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беременность, женщину </a:t>
            </a:r>
            <a:r>
              <a:rPr lang="ru-RU" dirty="0" err="1" smtClean="0"/>
              <a:t>обязатель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 предупреждают о следующем. </a:t>
            </a:r>
          </a:p>
          <a:p>
            <a:r>
              <a:rPr lang="ru-RU" b="1" dirty="0" smtClean="0"/>
              <a:t>а. </a:t>
            </a:r>
            <a:r>
              <a:rPr lang="ru-RU" dirty="0" smtClean="0"/>
              <a:t>Наступившая беременность </a:t>
            </a:r>
          </a:p>
          <a:p>
            <a:r>
              <a:rPr lang="ru-RU" dirty="0" smtClean="0"/>
              <a:t>чаще оказывается внематочной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Внутриматочная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б. </a:t>
            </a:r>
            <a:r>
              <a:rPr lang="ru-RU" dirty="0" smtClean="0"/>
              <a:t>Показано удаление внутриматочного </a:t>
            </a:r>
            <a:r>
              <a:rPr lang="ru-RU" dirty="0" err="1" smtClean="0"/>
              <a:t>контрацептива</a:t>
            </a:r>
            <a:r>
              <a:rPr lang="ru-RU" dirty="0" smtClean="0"/>
              <a:t>. Немедленное удаление снижает риск самопроизвольного аборта </a:t>
            </a:r>
          </a:p>
          <a:p>
            <a:r>
              <a:rPr lang="ru-RU" dirty="0" smtClean="0"/>
              <a:t>Беременность при использовании внутриматочных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 сопровождается риском тяжелых инфекционных осложнений (чаще во II триместре беременности). Если при осмотре шейки матки нити внутриматочного </a:t>
            </a:r>
            <a:r>
              <a:rPr lang="ru-RU" dirty="0" err="1" smtClean="0"/>
              <a:t>контрацептива</a:t>
            </a:r>
            <a:r>
              <a:rPr lang="ru-RU" dirty="0" smtClean="0"/>
              <a:t> не видны и захватить их пинцетом в канале шейки матки не удается, беременность рекомендуется прервать.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Внутриматочная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6. Абсолютные противопоказания </a:t>
            </a:r>
            <a:r>
              <a:rPr lang="ru-RU" dirty="0" smtClean="0"/>
              <a:t>к введению внутриматочных </a:t>
            </a:r>
            <a:r>
              <a:rPr lang="ru-RU" dirty="0" err="1" smtClean="0"/>
              <a:t>контрацептивов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а. </a:t>
            </a:r>
            <a:r>
              <a:rPr lang="ru-RU" dirty="0" smtClean="0"/>
              <a:t>Острые, в том числе недавнее обострение, или часто рецидивирующие воспалительные заболевания половых органов. </a:t>
            </a:r>
          </a:p>
          <a:p>
            <a:r>
              <a:rPr lang="ru-RU" b="1" dirty="0" smtClean="0"/>
              <a:t>б. Беременность.</a:t>
            </a:r>
            <a:r>
              <a:rPr lang="ru-RU" dirty="0" smtClean="0"/>
              <a:t> Лучше вводить внутриматочные </a:t>
            </a:r>
            <a:r>
              <a:rPr lang="ru-RU" dirty="0" err="1" smtClean="0"/>
              <a:t>контрацептивы</a:t>
            </a:r>
            <a:r>
              <a:rPr lang="ru-RU" dirty="0" smtClean="0"/>
              <a:t> во время менструации или в течение первых 2 </a:t>
            </a:r>
            <a:r>
              <a:rPr lang="ru-RU" dirty="0" err="1" smtClean="0"/>
              <a:t>нед</a:t>
            </a:r>
            <a:r>
              <a:rPr lang="ru-RU" dirty="0" smtClean="0"/>
              <a:t> менструального цикла. Если беременность исключена, </a:t>
            </a:r>
            <a:r>
              <a:rPr lang="ru-RU" dirty="0" err="1" smtClean="0"/>
              <a:t>контрацептив</a:t>
            </a:r>
            <a:r>
              <a:rPr lang="ru-RU" dirty="0" smtClean="0"/>
              <a:t> можно вводить в любой день менструального цикла.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Внутриматочная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Грамотный медработник среднего звена должен уметь  проводить </a:t>
            </a:r>
            <a:r>
              <a:rPr lang="ru-RU" dirty="0" err="1" smtClean="0"/>
              <a:t>сан-просвет</a:t>
            </a:r>
            <a:r>
              <a:rPr lang="ru-RU" dirty="0" smtClean="0"/>
              <a:t> работу с женщинами о современных методах контрацепции, знать показания, противопоказания, правила приема, недостатки, преимущества различных методов контрацепции.</a:t>
            </a:r>
          </a:p>
          <a:p>
            <a:r>
              <a:rPr lang="ru-RU" dirty="0" smtClean="0"/>
              <a:t>История противозачаточных средств уходят своими корнями в далекое прошлое.</a:t>
            </a:r>
          </a:p>
          <a:p>
            <a:r>
              <a:rPr lang="ru-RU" dirty="0" smtClean="0"/>
              <a:t>Контрацепция позволяет снизить влияние важного негативного фактора репродуктивного здоровья женщин — числа абортов.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Современные методы контрацепции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7. Относительные противопоказания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а. </a:t>
            </a:r>
            <a:r>
              <a:rPr lang="ru-RU" dirty="0" smtClean="0"/>
              <a:t>Подозрение на злокачественные новообразования половых органов: кровотечения из половых путей, обнаружение </a:t>
            </a:r>
            <a:r>
              <a:rPr lang="ru-RU" dirty="0" err="1" smtClean="0"/>
              <a:t>атипичных</a:t>
            </a:r>
            <a:r>
              <a:rPr lang="ru-RU" dirty="0" smtClean="0"/>
              <a:t> клеток при цитологическом исследовании мазков с шейки матки, окрашенных по </a:t>
            </a:r>
            <a:r>
              <a:rPr lang="ru-RU" dirty="0" err="1" smtClean="0"/>
              <a:t>Папаниколау</a:t>
            </a:r>
            <a:r>
              <a:rPr lang="ru-RU" dirty="0" smtClean="0"/>
              <a:t>. </a:t>
            </a:r>
          </a:p>
          <a:p>
            <a:r>
              <a:rPr lang="ru-RU" b="1" dirty="0" smtClean="0"/>
              <a:t>б. </a:t>
            </a:r>
            <a:r>
              <a:rPr lang="ru-RU" dirty="0" smtClean="0"/>
              <a:t>Заболевания, передающиеся половым путем, недавние инфекционные осложнения аборта и послеродовой эндометрит, а также факторы риска воспалительных заболеваний половых органов: большое число половых партнеров или предрасположенность к инфекции (например, при сахарном диабете, лечении кортикостероидами). </a:t>
            </a:r>
          </a:p>
          <a:p>
            <a:r>
              <a:rPr lang="ru-RU" b="1" dirty="0" smtClean="0"/>
              <a:t>в. </a:t>
            </a:r>
            <a:r>
              <a:rPr lang="ru-RU" dirty="0" smtClean="0"/>
              <a:t>Внематочная беременность в анамнезе. </a:t>
            </a:r>
          </a:p>
          <a:p>
            <a:r>
              <a:rPr lang="ru-RU" b="1" dirty="0" smtClean="0"/>
              <a:t>г. </a:t>
            </a:r>
            <a:r>
              <a:rPr lang="ru-RU" dirty="0" smtClean="0"/>
              <a:t>Нарушения гемостаза или лечение антикоагулянтами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Внутриматочная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Другие относительные противопоказания </a:t>
            </a:r>
            <a:r>
              <a:rPr lang="ru-RU" dirty="0" smtClean="0"/>
              <a:t>включают пороки сердца, деформацию полости матки (при миоме или пороках развития), тяжелую </a:t>
            </a:r>
            <a:r>
              <a:rPr lang="ru-RU" dirty="0" err="1" smtClean="0"/>
              <a:t>меноррагию</a:t>
            </a:r>
            <a:r>
              <a:rPr lang="ru-RU" dirty="0" smtClean="0"/>
              <a:t>, </a:t>
            </a:r>
            <a:r>
              <a:rPr lang="ru-RU" dirty="0" err="1" smtClean="0"/>
              <a:t>альгодисменорею</a:t>
            </a:r>
            <a:r>
              <a:rPr lang="ru-RU" dirty="0" smtClean="0"/>
              <a:t> и отсутствие беременности в анамнезе. Еще одно противопоказание — ВИЧ-инфекция. Существует предположение, хотя и малообоснованное, что при </a:t>
            </a:r>
            <a:r>
              <a:rPr lang="ru-RU" dirty="0" err="1" smtClean="0"/>
              <a:t>СПИДе</a:t>
            </a:r>
            <a:r>
              <a:rPr lang="ru-RU" dirty="0" smtClean="0"/>
              <a:t> повышается риск воспалительных заболеваний половых органов. Кроме того, при использовании внутриматочной контрацепции возможны обильные менструации и </a:t>
            </a:r>
            <a:r>
              <a:rPr lang="ru-RU" dirty="0" err="1" smtClean="0"/>
              <a:t>межменструальные</a:t>
            </a:r>
            <a:r>
              <a:rPr lang="ru-RU" dirty="0" smtClean="0"/>
              <a:t> кровянистые выделения, что повышает риск заражения партнера ВИЧ-инфекцией.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Внутриматочная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72000"/>
          </a:xfrm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Гормональная контрацепция</a:t>
            </a:r>
          </a:p>
        </p:txBody>
      </p:sp>
      <p:pic>
        <p:nvPicPr>
          <p:cNvPr id="11266" name="Picture 2" descr="C:\Users\Галина\Desktop\protizaplidni-spirali-5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13703">
            <a:off x="-66546" y="-20518"/>
            <a:ext cx="3886200" cy="31089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Гормональная контрацепция - очень эффективный и довольно популярный метод предохранения от нежелательной беременности.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Контрацептивное действие всех гормональных препаратов примерно одинаково: 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 созревает яйцеклетка;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Затрудняется проникновение сперматозоидов в матку, из-за повышенной вязкости цервикальной слизи;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Становится тоньше слизистая оболочка матки, что препятствует наступлению беременности.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Побочные эффекты современных гормональных </a:t>
            </a:r>
            <a:r>
              <a:rPr lang="ru-RU" dirty="0" err="1" smtClean="0">
                <a:solidFill>
                  <a:schemeClr val="bg1"/>
                </a:solidFill>
              </a:rPr>
              <a:t>контрацептивов</a:t>
            </a:r>
            <a:r>
              <a:rPr lang="ru-RU" dirty="0" smtClean="0">
                <a:solidFill>
                  <a:schemeClr val="bg1"/>
                </a:solidFill>
              </a:rPr>
              <a:t> сведены к минимуму.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Эффективность  97-99,9% 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Гормональная контрацепция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Галина\Desktop\slide-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67197" cy="609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Преимущества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Один из наиболее надёжных методов </a:t>
            </a:r>
            <a:r>
              <a:rPr lang="ru-RU" dirty="0" err="1" smtClean="0">
                <a:solidFill>
                  <a:schemeClr val="bg1"/>
                </a:solidFill>
              </a:rPr>
              <a:t>контрацепци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Гормональная контрацепция нормализует менструальный цикл при его нарушениях; Десквамации становятся менее болезненными и менее обильными;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Быстрое восстановление способности женщины к оплодотворению фертильности - уже в течение 1-го месяца после прекращения приёма;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Некоторые гормональные </a:t>
            </a:r>
            <a:r>
              <a:rPr lang="ru-RU" dirty="0" err="1" smtClean="0">
                <a:solidFill>
                  <a:schemeClr val="bg1"/>
                </a:solidFill>
              </a:rPr>
              <a:t>контрацептивы</a:t>
            </a:r>
            <a:r>
              <a:rPr lang="ru-RU" dirty="0" smtClean="0">
                <a:solidFill>
                  <a:schemeClr val="bg1"/>
                </a:solidFill>
              </a:rPr>
              <a:t> могут снижать риск развития доброкачественных опухолей молочной железы, рака матки и яичников, кист яичников, миомы матки, </a:t>
            </a:r>
            <a:r>
              <a:rPr lang="ru-RU" dirty="0" err="1" smtClean="0">
                <a:solidFill>
                  <a:schemeClr val="bg1"/>
                </a:solidFill>
              </a:rPr>
              <a:t>эндометриоза</a:t>
            </a:r>
            <a:r>
              <a:rPr lang="ru-RU" dirty="0" smtClean="0">
                <a:solidFill>
                  <a:schemeClr val="bg1"/>
                </a:solidFill>
              </a:rPr>
              <a:t>, воспалительных заболеваний органов малого таза;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Гормональные </a:t>
            </a:r>
            <a:r>
              <a:rPr lang="ru-RU" dirty="0" err="1" smtClean="0">
                <a:solidFill>
                  <a:schemeClr val="bg1"/>
                </a:solidFill>
              </a:rPr>
              <a:t>контрацептивы</a:t>
            </a:r>
            <a:r>
              <a:rPr lang="ru-RU" dirty="0" smtClean="0">
                <a:solidFill>
                  <a:schemeClr val="bg1"/>
                </a:solidFill>
              </a:rPr>
              <a:t> могут улучшить состояние кожи, уменьшить ее сальность и устранить проявления </a:t>
            </a:r>
            <a:r>
              <a:rPr lang="ru-RU" dirty="0" err="1" smtClean="0">
                <a:solidFill>
                  <a:schemeClr val="bg1"/>
                </a:solidFill>
              </a:rPr>
              <a:t>акне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Гормональная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Недостатки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Необходимость ежедневного приёма препарата (противозачаточные таблетки). Пропуск приема таблетки повышает риск возникновения беременности;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 предохраняют от болезней, передающихся половым путем;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Возможность развития побочных эффектов и осложнений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Гормональная контрацепция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Применение  КОК и частота абортов</a:t>
            </a:r>
            <a:br>
              <a:rPr lang="ru-RU" sz="4400" b="1" i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graphicFrame>
        <p:nvGraphicFramePr>
          <p:cNvPr id="1026" name="Object 226"/>
          <p:cNvGraphicFramePr>
            <a:graphicFrameLocks/>
          </p:cNvGraphicFramePr>
          <p:nvPr/>
        </p:nvGraphicFramePr>
        <p:xfrm>
          <a:off x="457200" y="1447800"/>
          <a:ext cx="4035425" cy="4114800"/>
        </p:xfrm>
        <a:graphic>
          <a:graphicData uri="http://schemas.openxmlformats.org/presentationml/2006/ole">
            <p:oleObj spid="_x0000_s1026" name="Chart" r:id="rId3" imgW="6172353" imgH="5267323" progId="MSGraph.Chart.8">
              <p:embed followColorScheme="full"/>
            </p:oleObj>
          </a:graphicData>
        </a:graphic>
      </p:graphicFrame>
      <p:graphicFrame>
        <p:nvGraphicFramePr>
          <p:cNvPr id="1027" name="Object 3"/>
          <p:cNvGraphicFramePr>
            <a:graphicFrameLocks/>
          </p:cNvGraphicFramePr>
          <p:nvPr>
            <p:ph idx="1"/>
          </p:nvPr>
        </p:nvGraphicFramePr>
        <p:xfrm>
          <a:off x="4419600" y="1371600"/>
          <a:ext cx="4367349" cy="4191000"/>
        </p:xfrm>
        <a:graphic>
          <a:graphicData uri="http://schemas.openxmlformats.org/presentationml/2006/ole">
            <p:oleObj spid="_x0000_s1027" name="Chart" r:id="rId4" imgW="7257877" imgH="6667445" progId="MSGraph.Chart.8">
              <p:embed followColorScheme="full"/>
            </p:oleObj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14400" y="5562600"/>
            <a:ext cx="3024187" cy="80498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rgbClr val="FBECAB"/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Применение  ОК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женщи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нами 15-44 лет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105400" y="5562600"/>
            <a:ext cx="3024187" cy="804983"/>
          </a:xfrm>
          <a:prstGeom prst="rect">
            <a:avLst/>
          </a:prstGeom>
          <a:gradFill rotWithShape="0">
            <a:gsLst>
              <a:gs pos="0">
                <a:srgbClr val="99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dist="71842" dir="2700000" algn="ctr" rotWithShape="0">
              <a:srgbClr val="FBECAB"/>
            </a:outerShdw>
          </a:effectLst>
          <a:extLst>
            <a:ext uri="{91240B29-F687-4F45-9708-019B960494DF}">
              <a14:hiddenLine xmlns="" xmlns:a14="http://schemas.microsoft.com/office/drawing/2010/main" w="12700">
                <a:solidFill>
                  <a:srgbClr val="FF9933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Количество абортов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Виды противозачаточных таблеток.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  На сегодняшний день существует много различных видов противозачаточных таблеток. Они различаются типом и количеством содержащихся в них синтетических гормонов.</a:t>
            </a:r>
          </a:p>
          <a:p>
            <a:r>
              <a:rPr lang="ru-RU" dirty="0" smtClean="0"/>
              <a:t>По содержанию </a:t>
            </a:r>
            <a:r>
              <a:rPr lang="ru-RU" dirty="0" err="1" smtClean="0"/>
              <a:t>этинилэстрадиола</a:t>
            </a:r>
            <a:r>
              <a:rPr lang="ru-RU" dirty="0" smtClean="0"/>
              <a:t> КОК подразделяют на: 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высокодозированные</a:t>
            </a:r>
            <a:r>
              <a:rPr lang="ru-RU" dirty="0" smtClean="0"/>
              <a:t> (более 35 мкг); • </a:t>
            </a:r>
            <a:r>
              <a:rPr lang="ru-RU" dirty="0" err="1" smtClean="0"/>
              <a:t>низкодозированные</a:t>
            </a:r>
            <a:r>
              <a:rPr lang="ru-RU" dirty="0" smtClean="0"/>
              <a:t> (30—35 мкг); </a:t>
            </a:r>
          </a:p>
          <a:p>
            <a:r>
              <a:rPr lang="ru-RU" dirty="0" smtClean="0"/>
              <a:t>• </a:t>
            </a:r>
            <a:r>
              <a:rPr lang="ru-RU" dirty="0" err="1" smtClean="0"/>
              <a:t>микродозированные</a:t>
            </a:r>
            <a:r>
              <a:rPr lang="ru-RU" dirty="0" smtClean="0"/>
              <a:t> (20 мкг).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Комбинированные противозачаточные таблетки </a:t>
            </a:r>
            <a:r>
              <a:rPr lang="ru-RU" dirty="0" err="1" smtClean="0">
                <a:solidFill>
                  <a:schemeClr val="bg1"/>
                </a:solidFill>
              </a:rPr>
              <a:t>КОКи</a:t>
            </a:r>
            <a:r>
              <a:rPr lang="ru-RU" dirty="0" smtClean="0">
                <a:solidFill>
                  <a:schemeClr val="bg1"/>
                </a:solidFill>
              </a:rPr>
              <a:t> - содержат два вида гормонов эстроген и </a:t>
            </a:r>
            <a:r>
              <a:rPr lang="ru-RU" dirty="0" err="1" smtClean="0">
                <a:solidFill>
                  <a:schemeClr val="bg1"/>
                </a:solidFill>
              </a:rPr>
              <a:t>прогестаген</a:t>
            </a:r>
            <a:r>
              <a:rPr lang="ru-RU" dirty="0" smtClean="0">
                <a:solidFill>
                  <a:schemeClr val="bg1"/>
                </a:solidFill>
              </a:rPr>
              <a:t>. (применяются ежедневно 3 недели и 7 дней перерыв)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Противозачаточные таблетки, содержащие только один гормон, </a:t>
            </a:r>
            <a:r>
              <a:rPr lang="ru-RU" dirty="0" err="1" smtClean="0">
                <a:solidFill>
                  <a:schemeClr val="bg1"/>
                </a:solidFill>
              </a:rPr>
              <a:t>прогестаген</a:t>
            </a:r>
            <a:r>
              <a:rPr lang="ru-RU" dirty="0" smtClean="0">
                <a:solidFill>
                  <a:schemeClr val="bg1"/>
                </a:solidFill>
              </a:rPr>
              <a:t> (или как их еще называют, </a:t>
            </a:r>
            <a:r>
              <a:rPr lang="ru-RU" dirty="0" err="1" smtClean="0">
                <a:solidFill>
                  <a:schemeClr val="bg1"/>
                </a:solidFill>
              </a:rPr>
              <a:t>мини-пили</a:t>
            </a:r>
            <a:r>
              <a:rPr lang="ru-RU" dirty="0" smtClean="0">
                <a:solidFill>
                  <a:schemeClr val="bg1"/>
                </a:solidFill>
              </a:rPr>
              <a:t>). (применяются ежедневно без перерыва строго в определенное время)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 Эффективность 99%.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Противозачаточные таблетки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Галина\Desktop\1350914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1"/>
            <a:ext cx="8229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В мире ежегодно производится от 36 до 53 млн. абортов, т.е. каждый год около 4% женщин фертильного возраста подвергаются данному оперативному вмешательству. Предупреждение беременности у женщин моложе 19 лет и старше 35 лет, а также соблюдение интервала между родами не менее 2–2,5 лет снижают материнскую и детскую смертность более чем в 2 раза .</a:t>
            </a:r>
          </a:p>
          <a:p>
            <a:r>
              <a:rPr lang="ru-RU" dirty="0" smtClean="0"/>
              <a:t>Осложнения медицинского аборта составляют около 20% в структуре причин материнской смертности. В целом частота ранних, отсроченных и отдаленных осложнений после аборта колеблется от 16 до 52%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Современные методы контрацепции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Кроме монофазных (содержащих </a:t>
            </a:r>
            <a:r>
              <a:rPr lang="ru-RU" dirty="0" err="1" smtClean="0">
                <a:solidFill>
                  <a:schemeClr val="bg1"/>
                </a:solidFill>
              </a:rPr>
              <a:t>прогестагены</a:t>
            </a:r>
            <a:r>
              <a:rPr lang="ru-RU" dirty="0" smtClean="0">
                <a:solidFill>
                  <a:schemeClr val="bg1"/>
                </a:solidFill>
              </a:rPr>
              <a:t> и эстрогены в соотношении 1:1) существуют двух- и трехфазные препараты. Они содержат гормоны в разных соотношениях (двухфазные — для 10 и 11 </a:t>
            </a:r>
            <a:r>
              <a:rPr lang="ru-RU" dirty="0" err="1" smtClean="0">
                <a:solidFill>
                  <a:schemeClr val="bg1"/>
                </a:solidFill>
              </a:rPr>
              <a:t>сут</a:t>
            </a:r>
            <a:r>
              <a:rPr lang="ru-RU" dirty="0" smtClean="0">
                <a:solidFill>
                  <a:schemeClr val="bg1"/>
                </a:solidFill>
              </a:rPr>
              <a:t>, а трехфазные — для каждых 7 </a:t>
            </a:r>
            <a:r>
              <a:rPr lang="ru-RU" dirty="0" err="1" smtClean="0">
                <a:solidFill>
                  <a:schemeClr val="bg1"/>
                </a:solidFill>
              </a:rPr>
              <a:t>сут</a:t>
            </a:r>
            <a:r>
              <a:rPr lang="ru-RU" dirty="0" smtClean="0">
                <a:solidFill>
                  <a:schemeClr val="bg1"/>
                </a:solidFill>
              </a:rPr>
              <a:t> приема). По сравнению с </a:t>
            </a:r>
            <a:r>
              <a:rPr lang="ru-RU" dirty="0" err="1" smtClean="0">
                <a:solidFill>
                  <a:schemeClr val="bg1"/>
                </a:solidFill>
              </a:rPr>
              <a:t>мононофазными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пероральными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контрацептивами</a:t>
            </a:r>
            <a:r>
              <a:rPr lang="ru-RU" dirty="0" smtClean="0">
                <a:solidFill>
                  <a:schemeClr val="bg1"/>
                </a:solidFill>
              </a:rPr>
              <a:t> общая доза гормонов в них меньше.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5532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Необходимость ежедневного приёма противозачаточных таблеток. Пропуск приема таблетки повышает риск возникновения беременности;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Не предохраняют от болезней, передающихся половым путем;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Возможность развития побочных эффектов и осложнений (головные боли, тошнота, болезненность молочных желез и </a:t>
            </a:r>
            <a:r>
              <a:rPr lang="ru-RU" dirty="0" err="1" smtClean="0">
                <a:solidFill>
                  <a:schemeClr val="bg1"/>
                </a:solidFill>
              </a:rPr>
              <a:t>нагрубание</a:t>
            </a:r>
            <a:r>
              <a:rPr lang="ru-RU" dirty="0" smtClean="0">
                <a:solidFill>
                  <a:schemeClr val="bg1"/>
                </a:solidFill>
              </a:rPr>
              <a:t>, увеличение массы тела снижение сексуального влечения, изменение настроения, иногда плохая переносимость контактных линз);  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Определенные лекарства, например, некоторые антибиотики, могут снижать эффективность противозачаточных таблеток;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      Рвота или расстройство желудка, даже если это произошло всего один раз, могут снизить эффективность противозачаточных таблеток.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Недостатки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Начинать прием КОК следует с первого дня цикла. После аборта в тот же день, после родов – можно через 3-6 </a:t>
            </a:r>
            <a:r>
              <a:rPr lang="ru-RU" dirty="0" err="1" smtClean="0"/>
              <a:t>нед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КОК принимается ежедневно в одно и то же время по 1 </a:t>
            </a:r>
            <a:r>
              <a:rPr lang="ru-RU" dirty="0" err="1" smtClean="0"/>
              <a:t>таб</a:t>
            </a:r>
            <a:r>
              <a:rPr lang="ru-RU" dirty="0" smtClean="0"/>
              <a:t> в сутки 21 день, затем 7 дней перерыв.</a:t>
            </a:r>
          </a:p>
          <a:p>
            <a:r>
              <a:rPr lang="ru-RU" dirty="0" smtClean="0"/>
              <a:t>Если женщина забыла принять таблетку, а прошло менее 12 часов, сразу принять пропущенную табл.</a:t>
            </a:r>
          </a:p>
          <a:p>
            <a:r>
              <a:rPr lang="ru-RU" dirty="0" smtClean="0"/>
              <a:t>КОК может быть использовано в качестве «аварийной», метод </a:t>
            </a:r>
            <a:r>
              <a:rPr lang="ru-RU" dirty="0" err="1" smtClean="0"/>
              <a:t>Юзпе</a:t>
            </a:r>
            <a:r>
              <a:rPr lang="ru-RU" dirty="0" smtClean="0"/>
              <a:t>(принять в первые 72 часа и через 12 ч </a:t>
            </a:r>
            <a:r>
              <a:rPr lang="ru-RU" dirty="0" err="1" smtClean="0"/>
              <a:t>повт</a:t>
            </a:r>
            <a:r>
              <a:rPr lang="ru-RU" dirty="0" smtClean="0"/>
              <a:t>)</a:t>
            </a:r>
          </a:p>
          <a:p>
            <a:pPr>
              <a:buNone/>
            </a:pPr>
            <a:r>
              <a:rPr lang="ru-RU" dirty="0" smtClean="0"/>
              <a:t>Показания: разрыв презерватива, изнасилование нарушение приема КС.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приема КОК</a:t>
            </a:r>
            <a:endParaRPr lang="ru-RU" b="1" dirty="0"/>
          </a:p>
        </p:txBody>
      </p:sp>
    </p:spTree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Гормональные </a:t>
            </a:r>
            <a:r>
              <a:rPr lang="ru-RU" sz="3200" b="1" i="1" dirty="0" err="1" smtClean="0">
                <a:solidFill>
                  <a:schemeClr val="bg1"/>
                </a:solidFill>
              </a:rPr>
              <a:t>рилизинг-системы</a:t>
            </a:r>
            <a:endParaRPr lang="ru-RU" sz="3200" b="1" i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ВМС «МИРЕНА»</a:t>
            </a:r>
            <a:endParaRPr lang="ru-RU" sz="3200" b="1" i="1" dirty="0">
              <a:solidFill>
                <a:schemeClr val="bg1"/>
              </a:solidFill>
            </a:endParaRPr>
          </a:p>
        </p:txBody>
      </p:sp>
      <p:pic>
        <p:nvPicPr>
          <p:cNvPr id="5" name="Picture 11" descr="sl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8065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8200" y="2667000"/>
            <a:ext cx="3225800" cy="4191000"/>
          </a:xfrm>
          <a:prstGeom prst="rect">
            <a:avLst/>
          </a:prstGeom>
          <a:noFill/>
        </p:spPr>
      </p:pic>
      <p:sp>
        <p:nvSpPr>
          <p:cNvPr id="5" name="Oval 2"/>
          <p:cNvSpPr>
            <a:spLocks noChangeArrowheads="1"/>
          </p:cNvSpPr>
          <p:nvPr/>
        </p:nvSpPr>
        <p:spPr bwMode="auto">
          <a:xfrm rot="20695096">
            <a:off x="-369878" y="543521"/>
            <a:ext cx="4500562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ru-RU" sz="1600" b="0" dirty="0">
                <a:latin typeface="Times New Roman" pitchFamily="18" charset="0"/>
              </a:rPr>
              <a:t>          </a:t>
            </a:r>
            <a:endParaRPr lang="ru-RU" sz="1600" b="0" dirty="0" smtClean="0">
              <a:latin typeface="Times New Roman" pitchFamily="18" charset="0"/>
            </a:endParaRPr>
          </a:p>
          <a:p>
            <a:pPr algn="l"/>
            <a:endParaRPr lang="ru-RU" sz="1600" dirty="0" smtClean="0">
              <a:latin typeface="Times New Roman" pitchFamily="18" charset="0"/>
            </a:endParaRPr>
          </a:p>
          <a:p>
            <a:pPr algn="l"/>
            <a:r>
              <a:rPr lang="ru-RU" sz="2000" b="0" dirty="0" smtClean="0">
                <a:latin typeface="Times New Roman" pitchFamily="18" charset="0"/>
              </a:rPr>
              <a:t> необратимость</a:t>
            </a:r>
          </a:p>
          <a:p>
            <a:pPr algn="l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</a:rPr>
              <a:t>                             эффективность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0"/>
            <a:ext cx="3810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Oval 5"/>
          <p:cNvSpPr>
            <a:spLocks noGrp="1" noChangeArrowheads="1"/>
          </p:cNvSpPr>
          <p:nvPr>
            <p:ph idx="1"/>
          </p:nvPr>
        </p:nvSpPr>
        <p:spPr bwMode="auto">
          <a:xfrm>
            <a:off x="4343400" y="457200"/>
            <a:ext cx="4495800" cy="2590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normAutofit fontScale="55000" lnSpcReduction="20000"/>
          </a:bodyPr>
          <a:lstStyle/>
          <a:p>
            <a:pPr algn="l"/>
            <a:r>
              <a:rPr lang="ru-RU" sz="2000" b="0" dirty="0">
                <a:latin typeface="Times New Roman" pitchFamily="18" charset="0"/>
              </a:rPr>
              <a:t>   </a:t>
            </a:r>
          </a:p>
          <a:p>
            <a:pPr>
              <a:buFontTx/>
              <a:buChar char="•"/>
            </a:pPr>
            <a:r>
              <a:rPr lang="ru-RU" sz="2000" b="0" dirty="0">
                <a:latin typeface="Times New Roman" pitchFamily="18" charset="0"/>
              </a:rPr>
              <a:t>      </a:t>
            </a:r>
            <a:r>
              <a:rPr lang="ru-RU" sz="2900" dirty="0" smtClean="0">
                <a:latin typeface="Times New Roman" pitchFamily="18" charset="0"/>
              </a:rPr>
              <a:t>Болезненные и обильные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</a:rPr>
              <a:t> менструации</a:t>
            </a:r>
          </a:p>
          <a:p>
            <a:pPr>
              <a:buFontTx/>
              <a:buChar char="•"/>
            </a:pPr>
            <a:r>
              <a:rPr lang="ru-RU" sz="2900" dirty="0" smtClean="0">
                <a:latin typeface="Times New Roman" pitchFamily="18" charset="0"/>
              </a:rPr>
              <a:t> Увеличение частоты </a:t>
            </a:r>
          </a:p>
          <a:p>
            <a:r>
              <a:rPr lang="ru-RU" sz="2900" dirty="0" smtClean="0">
                <a:latin typeface="Times New Roman" pitchFamily="18" charset="0"/>
              </a:rPr>
              <a:t>                             ВЗОМТ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Удобство в применении</a:t>
            </a:r>
            <a:endParaRPr lang="en-US" sz="2900" b="1" dirty="0" smtClean="0">
              <a:solidFill>
                <a:schemeClr val="bg1"/>
              </a:solidFill>
            </a:endParaRPr>
          </a:p>
          <a:p>
            <a:pPr algn="l"/>
            <a:r>
              <a:rPr lang="ru-RU" sz="2000" b="0" dirty="0" smtClean="0">
                <a:latin typeface="Times New Roman" pitchFamily="18" charset="0"/>
              </a:rPr>
              <a:t> </a:t>
            </a:r>
            <a:endParaRPr lang="ru-RU" sz="2000" b="0" dirty="0">
              <a:latin typeface="Times New Roman" pitchFamily="18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286000" y="4419600"/>
            <a:ext cx="450215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ru-RU" sz="2000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Необходимость ежедневного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</a:rPr>
              <a:t> приема</a:t>
            </a:r>
            <a:endParaRPr lang="en-US" sz="2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14800" y="2895600"/>
            <a:ext cx="1796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</a:rPr>
              <a:t>МИРЕНА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914400" y="1066800"/>
            <a:ext cx="19685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Стерилизация</a:t>
            </a:r>
          </a:p>
        </p:txBody>
      </p:sp>
      <p:sp>
        <p:nvSpPr>
          <p:cNvPr id="13" name="WordArt 7"/>
          <p:cNvSpPr>
            <a:spLocks noChangeArrowheads="1" noChangeShapeType="1" noTextEdit="1"/>
          </p:cNvSpPr>
          <p:nvPr/>
        </p:nvSpPr>
        <p:spPr bwMode="auto">
          <a:xfrm>
            <a:off x="6172200" y="762000"/>
            <a:ext cx="8445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ВМС</a:t>
            </a:r>
          </a:p>
        </p:txBody>
      </p:sp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1752600" y="4953000"/>
            <a:ext cx="21272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0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Оральные</a:t>
            </a:r>
          </a:p>
          <a:p>
            <a:r>
              <a:rPr lang="ru-RU" sz="20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99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контрацептивы</a:t>
            </a:r>
            <a:endParaRPr lang="ru-RU" sz="20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99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295400" y="2209800"/>
            <a:ext cx="6049962" cy="3124200"/>
          </a:xfrm>
          <a:prstGeom prst="ellipse">
            <a:avLst/>
          </a:prstGeom>
          <a:solidFill>
            <a:srgbClr val="CCFFFF">
              <a:alpha val="50195"/>
            </a:srgbClr>
          </a:solidFill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Char char="•"/>
            </a:pPr>
            <a:r>
              <a:rPr lang="ru-RU" i="1" dirty="0" smtClean="0">
                <a:solidFill>
                  <a:srgbClr val="990033"/>
                </a:solidFill>
              </a:rPr>
              <a:t> Уменьшение </a:t>
            </a:r>
          </a:p>
          <a:p>
            <a:r>
              <a:rPr lang="ru-RU" i="1" dirty="0" smtClean="0">
                <a:solidFill>
                  <a:srgbClr val="990033"/>
                </a:solidFill>
              </a:rPr>
              <a:t>менструальной кровопотери</a:t>
            </a:r>
          </a:p>
          <a:p>
            <a:r>
              <a:rPr lang="ru-RU" i="1" dirty="0" smtClean="0">
                <a:solidFill>
                  <a:srgbClr val="990033"/>
                </a:solidFill>
              </a:rPr>
              <a:t>и болезненности менструаций</a:t>
            </a:r>
          </a:p>
          <a:p>
            <a:pPr>
              <a:buFontTx/>
              <a:buChar char="•"/>
            </a:pPr>
            <a:r>
              <a:rPr lang="ru-RU" i="1" dirty="0" smtClean="0">
                <a:solidFill>
                  <a:srgbClr val="990033"/>
                </a:solidFill>
              </a:rPr>
              <a:t> Защита от ВЗОМТ</a:t>
            </a:r>
          </a:p>
          <a:p>
            <a:pPr>
              <a:buFontTx/>
              <a:buChar char="•"/>
            </a:pPr>
            <a:r>
              <a:rPr lang="ru-RU" i="1" dirty="0" smtClean="0">
                <a:solidFill>
                  <a:srgbClr val="990033"/>
                </a:solidFill>
              </a:rPr>
              <a:t> Обратимость</a:t>
            </a:r>
            <a:endParaRPr lang="en-US" i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Это гибкое прозрачное кольцо.</a:t>
            </a:r>
          </a:p>
          <a:p>
            <a:r>
              <a:rPr lang="ru-RU" b="1" dirty="0" smtClean="0"/>
              <a:t>Эластичное кольцо, ежедневно выделяет небольшую дозу гормонов, предохраняющих от беременности.  </a:t>
            </a:r>
          </a:p>
          <a:p>
            <a:r>
              <a:rPr lang="ru-RU" b="1" dirty="0" smtClean="0"/>
              <a:t>Кольцо покрыто двумя видами гормонов (эстроген и </a:t>
            </a:r>
            <a:r>
              <a:rPr lang="ru-RU" b="1" dirty="0" err="1" smtClean="0"/>
              <a:t>гестаген</a:t>
            </a:r>
            <a:r>
              <a:rPr lang="ru-RU" b="1" dirty="0" smtClean="0"/>
              <a:t>). Эти гормоны медленно высвобождаются и впитываются через слизистую оболочку в кровь. </a:t>
            </a:r>
            <a:endParaRPr lang="ru-RU" dirty="0" smtClean="0"/>
          </a:p>
          <a:p>
            <a:r>
              <a:rPr lang="ru-RU" b="1" dirty="0" smtClean="0"/>
              <a:t>Кольцо заменяет собой месячный рацион противозачаточных таблеток</a:t>
            </a:r>
          </a:p>
          <a:p>
            <a:r>
              <a:rPr lang="ru-RU" b="1" dirty="0" smtClean="0"/>
              <a:t>Кольцо находится во влагалище непрерывно в течение 21 дня. Потом его извлекают и выбрасывают.  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Внутривлагалищная </a:t>
            </a:r>
            <a:r>
              <a:rPr lang="ru-RU" b="1" dirty="0" err="1" smtClean="0"/>
              <a:t>рилизинг-система</a:t>
            </a:r>
            <a:r>
              <a:rPr lang="ru-RU" b="1" dirty="0" smtClean="0"/>
              <a:t> </a:t>
            </a:r>
            <a:r>
              <a:rPr lang="ru-RU" b="1" dirty="0" err="1" smtClean="0"/>
              <a:t>Нова-Ринг</a:t>
            </a:r>
            <a:endParaRPr lang="ru-RU" b="1" dirty="0"/>
          </a:p>
        </p:txBody>
      </p:sp>
      <p:pic>
        <p:nvPicPr>
          <p:cNvPr id="4" name="Рисунок 3" descr="http://images.km.ru/health/contr/ring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324600" y="762000"/>
            <a:ext cx="20478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Хирургическая контрацепция</a:t>
            </a:r>
          </a:p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Стерилизация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Хирургическая контрацепция - это самый   эффективный метод предотвращения беременности. </a:t>
            </a:r>
            <a:endParaRPr lang="ru-RU" sz="3100" dirty="0" smtClean="0">
              <a:solidFill>
                <a:srgbClr val="C00000"/>
              </a:solidFill>
            </a:endParaRPr>
          </a:p>
          <a:p>
            <a:r>
              <a:rPr lang="ru-RU" sz="3100" b="1" dirty="0" smtClean="0">
                <a:solidFill>
                  <a:srgbClr val="C00000"/>
                </a:solidFill>
              </a:rPr>
              <a:t> Возможна как мужская (</a:t>
            </a:r>
            <a:r>
              <a:rPr lang="ru-RU" sz="3100" b="1" dirty="0" err="1" smtClean="0">
                <a:solidFill>
                  <a:srgbClr val="C00000"/>
                </a:solidFill>
              </a:rPr>
              <a:t>вазэктомия</a:t>
            </a:r>
            <a:r>
              <a:rPr lang="ru-RU" sz="3100" b="1" dirty="0" smtClean="0">
                <a:solidFill>
                  <a:srgbClr val="C00000"/>
                </a:solidFill>
              </a:rPr>
              <a:t>), так и женская стерилизация (перевязка маточных труб).   </a:t>
            </a:r>
            <a:endParaRPr lang="ru-RU" sz="3100" dirty="0" smtClean="0">
              <a:solidFill>
                <a:srgbClr val="C00000"/>
              </a:solidFill>
            </a:endParaRPr>
          </a:p>
          <a:p>
            <a:r>
              <a:rPr lang="ru-RU" sz="3100" b="1" dirty="0" smtClean="0">
                <a:solidFill>
                  <a:srgbClr val="C00000"/>
                </a:solidFill>
              </a:rPr>
              <a:t>Мужчине производят двустороннюю резекцию семявыводящих протоков. Мужская стерилизация приводит к тому, что сперматозоиды не попадают в семявыводящие протоки и не могут попасть во влагалище.</a:t>
            </a:r>
            <a:endParaRPr lang="ru-RU" sz="3100" dirty="0" smtClean="0">
              <a:solidFill>
                <a:srgbClr val="C00000"/>
              </a:solidFill>
            </a:endParaRPr>
          </a:p>
          <a:p>
            <a:r>
              <a:rPr lang="ru-RU" sz="3100" b="1" dirty="0" smtClean="0">
                <a:solidFill>
                  <a:srgbClr val="C00000"/>
                </a:solidFill>
              </a:rPr>
              <a:t>Женщине различными методами создают непроходимость маточных труб (иссекают участок труб, накладывают зажимы, вводят в полость труб силиконовые пробки и т.д.). При женской стерилизации становится невозможным проникновения яйцеклетки из яичников в полость матки.</a:t>
            </a:r>
          </a:p>
          <a:p>
            <a:r>
              <a:rPr lang="ru-RU" sz="3100" b="1" dirty="0" smtClean="0">
                <a:solidFill>
                  <a:srgbClr val="C00000"/>
                </a:solidFill>
              </a:rPr>
              <a:t>Эта операция необратима!</a:t>
            </a:r>
            <a:endParaRPr lang="ru-RU" sz="3100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стерилизация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Галина\Desktop\0037-037-Planirovanie-sem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509000" cy="638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Галина\Desktop\contt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352800"/>
            <a:ext cx="3333750" cy="2667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России медицинская стерилизация как метод контрацепции разрешена по закону тем, кто достиг 35-летнего возраста или имеет двоих или более детей.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Существуют также медицинские показания для проведения стерилизации независимо от возраста и наличия детей.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Для женщин требуется письменное заявление о желании провести операцию по стерилизации. 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Противопоказания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Возраст моложе 30 лет.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Состояние здоровья, не позволяющее</a:t>
            </a: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 оперативное вмешательство.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b="1" dirty="0" smtClean="0">
                <a:solidFill>
                  <a:srgbClr val="C00000"/>
                </a:solidFill>
              </a:rPr>
              <a:t> Эффективность 100%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Недостатки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Необратимость метода </a:t>
            </a:r>
            <a:endParaRPr lang="ru-RU" dirty="0" smtClean="0">
              <a:solidFill>
                <a:srgbClr val="C00000"/>
              </a:solidFill>
            </a:endParaRPr>
          </a:p>
          <a:p>
            <a:pPr lvl="0"/>
            <a:r>
              <a:rPr lang="ru-RU" b="1" dirty="0" smtClean="0">
                <a:solidFill>
                  <a:srgbClr val="C00000"/>
                </a:solidFill>
              </a:rPr>
              <a:t>Не защищает от болезней, передающихся половым путем.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стерилизация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ина\Desktop\132a9dc441f3d863628136c1c3e6a387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2857500" cy="2143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При наличие одного-двух абортов                          </a:t>
            </a:r>
          </a:p>
          <a:p>
            <a:r>
              <a:rPr lang="ru-RU" dirty="0" smtClean="0"/>
              <a:t>                             вероятность развития осложнений       определяется в 3-4%, при наличие в анамнезе 3-4 – 18-20;, женщины, перенесшие 6-7 абортов, в 100% случаев рискуют иметь осложнения. Небольшой интервал между беременностями (от 3 до 18 мес. между родами и зачатием) негативно влияет на здоровье новорожденных и матерей, повышая частоту преждевременных родов, рождение детей с низкой массой тела, раннюю </a:t>
            </a:r>
            <a:r>
              <a:rPr lang="ru-RU" dirty="0" err="1" smtClean="0"/>
              <a:t>неонатальную</a:t>
            </a:r>
            <a:r>
              <a:rPr lang="ru-RU" dirty="0" smtClean="0"/>
              <a:t> и младенческую смертность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err="1" smtClean="0">
                <a:solidFill>
                  <a:schemeClr val="bg1"/>
                </a:solidFill>
              </a:rPr>
              <a:t>Парентеральнаяконтрацепция</a:t>
            </a:r>
            <a:endParaRPr lang="ru-RU" sz="3200" b="1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0960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Этот метод основан на внутримышечное введение препарат, содержащего гормон</a:t>
            </a:r>
            <a:r>
              <a:rPr lang="ru-RU" b="1" dirty="0" smtClean="0"/>
              <a:t>.  Депо </a:t>
            </a:r>
            <a:r>
              <a:rPr lang="ru-RU" b="1" dirty="0" err="1" smtClean="0"/>
              <a:t>Провера</a:t>
            </a:r>
            <a:r>
              <a:rPr lang="ru-RU" b="1" dirty="0" smtClean="0"/>
              <a:t> 1р в 3 месяца</a:t>
            </a:r>
            <a:endParaRPr lang="ru-RU" dirty="0" smtClean="0"/>
          </a:p>
          <a:p>
            <a:r>
              <a:rPr lang="ru-RU" b="1" dirty="0" smtClean="0"/>
              <a:t>Эффективность 99%.</a:t>
            </a:r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Подкожные </a:t>
            </a:r>
            <a:r>
              <a:rPr lang="ru-RU" b="1" dirty="0" err="1" smtClean="0"/>
              <a:t>имплантанты</a:t>
            </a:r>
            <a:endParaRPr lang="ru-RU" b="1" dirty="0" smtClean="0"/>
          </a:p>
          <a:p>
            <a:r>
              <a:rPr lang="ru-RU" dirty="0" smtClean="0"/>
              <a:t>Этот метод контрацепции основан на использовании специальных капсул, имплантируемых подкожно. Обеспечивает эффективную 100% контрацепцию на протяжении 5 лет.</a:t>
            </a:r>
          </a:p>
          <a:p>
            <a:r>
              <a:rPr lang="ru-RU" dirty="0" smtClean="0"/>
              <a:t>Противозачаточная заплатка ЕВРА - это похожая на пластырь заплатка, которая приклеивается к телу и носится под одеждой.</a:t>
            </a:r>
          </a:p>
          <a:p>
            <a:r>
              <a:rPr lang="ru-RU" dirty="0" smtClean="0"/>
              <a:t>Менять заплатку надо раз в неделю в течение трехнедельного периода в один и тот же день недели.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Инъекционные </a:t>
            </a:r>
            <a:r>
              <a:rPr lang="ru-RU" b="1" dirty="0" err="1" smtClean="0"/>
              <a:t>контрацептивы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http://images.km.ru/health/contr/pach.jpg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6096000" y="1600200"/>
            <a:ext cx="20955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6096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i="1" dirty="0" err="1" smtClean="0">
                <a:solidFill>
                  <a:schemeClr val="bg1"/>
                </a:solidFill>
              </a:rPr>
              <a:t>Посткоитальные</a:t>
            </a:r>
            <a:r>
              <a:rPr lang="ru-RU" sz="3200" b="1" i="1" dirty="0" smtClean="0">
                <a:solidFill>
                  <a:schemeClr val="bg1"/>
                </a:solidFill>
              </a:rPr>
              <a:t>  препараты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В них входят большие дозы эстрогенов или </a:t>
            </a:r>
            <a:r>
              <a:rPr lang="ru-RU" b="1" dirty="0" err="1" smtClean="0"/>
              <a:t>гестагенов</a:t>
            </a:r>
            <a:r>
              <a:rPr lang="ru-RU" b="1" dirty="0" smtClean="0"/>
              <a:t> (0,75 мкг </a:t>
            </a:r>
            <a:r>
              <a:rPr lang="en-US" b="1" dirty="0" smtClean="0"/>
              <a:t>L</a:t>
            </a:r>
            <a:r>
              <a:rPr lang="ru-RU" b="1" dirty="0" smtClean="0"/>
              <a:t>- </a:t>
            </a:r>
            <a:r>
              <a:rPr lang="ru-RU" b="1" dirty="0" err="1" smtClean="0"/>
              <a:t>левоноргестрела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Таблетки применяют в первые 24-48 часов после полового сношения.</a:t>
            </a:r>
          </a:p>
          <a:p>
            <a:r>
              <a:rPr lang="ru-RU" b="1" dirty="0" smtClean="0"/>
              <a:t>Доза эстрогенов в 50 раз больше, чем в комбинированных </a:t>
            </a:r>
            <a:r>
              <a:rPr lang="ru-RU" b="1" dirty="0" err="1" smtClean="0"/>
              <a:t>эстроген-гестагенных</a:t>
            </a:r>
            <a:r>
              <a:rPr lang="ru-RU" b="1" dirty="0" smtClean="0"/>
              <a:t> препаратах и составляет 2-5 мг. Можно вводить ВМС или </a:t>
            </a:r>
            <a:r>
              <a:rPr lang="ru-RU" b="1" dirty="0" err="1" smtClean="0"/>
              <a:t>посткоитальный</a:t>
            </a:r>
            <a:r>
              <a:rPr lang="ru-RU" b="1" dirty="0" smtClean="0"/>
              <a:t> </a:t>
            </a:r>
            <a:r>
              <a:rPr lang="ru-RU" b="1" dirty="0" err="1" smtClean="0"/>
              <a:t>контрацептив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Пролонгированные препараты содержат 150 мкг депо </a:t>
            </a:r>
            <a:r>
              <a:rPr lang="ru-RU" b="1" dirty="0" err="1" smtClean="0"/>
              <a:t>медроксипрогестерона</a:t>
            </a:r>
            <a:r>
              <a:rPr lang="ru-RU" b="1" dirty="0" smtClean="0"/>
              <a:t> ацетата. </a:t>
            </a:r>
            <a:r>
              <a:rPr lang="ru-RU" b="1" dirty="0" err="1" smtClean="0"/>
              <a:t>Иньекции</a:t>
            </a:r>
            <a:r>
              <a:rPr lang="ru-RU" b="1" dirty="0" smtClean="0"/>
              <a:t> этого препарата делают 1 раз в 3-6 мес.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2362200" cy="7620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контрацепции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Индекс </a:t>
                      </a:r>
                      <a:r>
                        <a:rPr lang="ru-RU" dirty="0" err="1" smtClean="0"/>
                        <a:t>Перля</a:t>
                      </a:r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Натуральные методы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4-25</a:t>
                      </a:r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Барьерные методы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3-10</a:t>
                      </a:r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ВМС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0,5-4</a:t>
                      </a:r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Мини-пили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0,3-4</a:t>
                      </a:r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КОК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0,05-1</a:t>
                      </a:r>
                      <a:endParaRPr lang="ru-RU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ru-RU" dirty="0" smtClean="0"/>
                        <a:t>Стерилизация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0-0,2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019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Эффективность методов контрацепции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Приемом КОК удается создать состояние, близко к физиологическому, в связи с чем сокращается риск развития:</a:t>
            </a:r>
          </a:p>
          <a:p>
            <a:r>
              <a:rPr lang="ru-RU" b="1" dirty="0" smtClean="0"/>
              <a:t>Рака яичников на 50%</a:t>
            </a:r>
          </a:p>
          <a:p>
            <a:r>
              <a:rPr lang="ru-RU" b="1" dirty="0" smtClean="0"/>
              <a:t>Рака эндометрия на 60%</a:t>
            </a:r>
          </a:p>
          <a:p>
            <a:r>
              <a:rPr lang="ru-RU" b="1" dirty="0" smtClean="0"/>
              <a:t>Доброкачественных заболеваний молочных желез</a:t>
            </a:r>
          </a:p>
          <a:p>
            <a:r>
              <a:rPr lang="ru-RU" b="1" dirty="0" smtClean="0"/>
              <a:t>Миомы матки</a:t>
            </a:r>
          </a:p>
          <a:p>
            <a:r>
              <a:rPr lang="ru-RU" b="1" dirty="0" smtClean="0"/>
              <a:t>Кист яичников</a:t>
            </a:r>
          </a:p>
          <a:p>
            <a:r>
              <a:rPr lang="ru-RU" b="1" dirty="0" smtClean="0"/>
              <a:t>ВЗОМТ</a:t>
            </a:r>
          </a:p>
          <a:p>
            <a:r>
              <a:rPr lang="ru-RU" b="1" dirty="0" smtClean="0"/>
              <a:t>Потерю костной массы в </a:t>
            </a:r>
            <a:r>
              <a:rPr lang="ru-RU" b="1" dirty="0" err="1" smtClean="0"/>
              <a:t>перименопаузе</a:t>
            </a:r>
            <a:endParaRPr lang="ru-RU" b="1" dirty="0" smtClean="0"/>
          </a:p>
          <a:p>
            <a:r>
              <a:rPr lang="ru-RU" b="1" dirty="0" smtClean="0"/>
              <a:t>Для КОК с </a:t>
            </a:r>
            <a:r>
              <a:rPr lang="ru-RU" b="1" dirty="0" err="1" smtClean="0"/>
              <a:t>гестагенами</a:t>
            </a:r>
            <a:r>
              <a:rPr lang="ru-RU" b="1" dirty="0" smtClean="0"/>
              <a:t> 3 поколения -  лечебный эффект при </a:t>
            </a:r>
            <a:r>
              <a:rPr lang="ru-RU" b="1" dirty="0" err="1" smtClean="0"/>
              <a:t>акне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ransition>
    <p:wedg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1.Что относится к естественным методам контрацепции</a:t>
            </a:r>
          </a:p>
          <a:p>
            <a:r>
              <a:rPr lang="ru-RU" dirty="0" smtClean="0"/>
              <a:t>2.Как измеряется базальная температура</a:t>
            </a:r>
          </a:p>
          <a:p>
            <a:r>
              <a:rPr lang="ru-RU" dirty="0" smtClean="0"/>
              <a:t>3.Как по календарному методу определить начало и конец фертильного периода</a:t>
            </a:r>
          </a:p>
          <a:p>
            <a:r>
              <a:rPr lang="ru-RU" dirty="0" smtClean="0"/>
              <a:t>4.Что такое </a:t>
            </a:r>
            <a:r>
              <a:rPr lang="ru-RU" dirty="0" err="1" smtClean="0"/>
              <a:t>спермициды</a:t>
            </a:r>
            <a:endParaRPr lang="ru-RU" dirty="0" smtClean="0"/>
          </a:p>
          <a:p>
            <a:r>
              <a:rPr lang="ru-RU" dirty="0" smtClean="0"/>
              <a:t>5.Преимущества, недостатки и рекомендации по приему </a:t>
            </a:r>
            <a:r>
              <a:rPr lang="ru-RU" dirty="0" err="1" smtClean="0"/>
              <a:t>спермицидов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6.Назовите барьерные методы контрацепции.</a:t>
            </a:r>
          </a:p>
          <a:p>
            <a:r>
              <a:rPr lang="ru-RU" dirty="0" smtClean="0"/>
              <a:t>7.ВМС.Показания, противопоказания преимущества, подготовка к введению ВМС.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Контрольные вопросы и задания к практическому занятию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8.Стерилизация. Показания, противопоказания.</a:t>
            </a:r>
          </a:p>
          <a:p>
            <a:r>
              <a:rPr lang="ru-RU" dirty="0" smtClean="0"/>
              <a:t>9.Назовите виды гормональной контрацепции.</a:t>
            </a:r>
          </a:p>
          <a:p>
            <a:r>
              <a:rPr lang="ru-RU" dirty="0" smtClean="0"/>
              <a:t>10.Что такое индекс </a:t>
            </a:r>
            <a:r>
              <a:rPr lang="ru-RU" dirty="0" err="1" smtClean="0"/>
              <a:t>Перля</a:t>
            </a:r>
            <a:r>
              <a:rPr lang="ru-RU" dirty="0" smtClean="0"/>
              <a:t>? </a:t>
            </a:r>
          </a:p>
          <a:p>
            <a:r>
              <a:rPr lang="ru-RU" dirty="0" smtClean="0"/>
              <a:t>11.Назовите контрацептивные  преимущества КОК.</a:t>
            </a:r>
          </a:p>
          <a:p>
            <a:r>
              <a:rPr lang="ru-RU" dirty="0" smtClean="0"/>
              <a:t>12.Назовите </a:t>
            </a:r>
            <a:r>
              <a:rPr lang="ru-RU" dirty="0" err="1" smtClean="0"/>
              <a:t>неконтрацептивные</a:t>
            </a:r>
            <a:r>
              <a:rPr lang="ru-RU" dirty="0" smtClean="0"/>
              <a:t> преимущества КОК.</a:t>
            </a:r>
          </a:p>
          <a:p>
            <a:r>
              <a:rPr lang="ru-RU" dirty="0" smtClean="0"/>
              <a:t>13.Правила приема КОК.</a:t>
            </a:r>
          </a:p>
          <a:p>
            <a:r>
              <a:rPr lang="ru-RU" dirty="0" smtClean="0"/>
              <a:t>14.Как используется КОК для «аварийной» контрацепции</a:t>
            </a:r>
          </a:p>
          <a:p>
            <a:r>
              <a:rPr lang="ru-RU" dirty="0" smtClean="0"/>
              <a:t>15.Что такое гормональная </a:t>
            </a:r>
            <a:r>
              <a:rPr lang="ru-RU" dirty="0" err="1" smtClean="0"/>
              <a:t>релизинг</a:t>
            </a:r>
            <a:r>
              <a:rPr lang="ru-RU" dirty="0" smtClean="0"/>
              <a:t>- система?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Контрольные вопросы и задания к практическому занятию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 rot="19916708">
            <a:off x="1963246" y="2352449"/>
            <a:ext cx="8229600" cy="4572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Галина\Desktop\29_141115.2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17689" y="0"/>
            <a:ext cx="9561689" cy="68580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3400" y="2286000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Поэтому одним из путей решения проблемы сохранения здоровья женщины является предупреждение </a:t>
            </a:r>
            <a:r>
              <a:rPr lang="ru-RU" dirty="0" err="1" smtClean="0"/>
              <a:t>непланируемой</a:t>
            </a:r>
            <a:r>
              <a:rPr lang="ru-RU" dirty="0" smtClean="0"/>
              <a:t> беременности. Мероприятия по профилактике абортов относятся к первичной медико-социальной помощи и проводятся женскими консультациями, центрами </a:t>
            </a:r>
            <a:r>
              <a:rPr lang="ru-RU" dirty="0" smtClean="0">
                <a:hlinkClick r:id="rId3" tooltip="Планирования семьи"/>
              </a:rPr>
              <a:t>планирования семьи</a:t>
            </a:r>
            <a:r>
              <a:rPr lang="ru-RU" dirty="0" smtClean="0"/>
              <a:t>, фельдшерско-акушерскими пунктами. </a:t>
            </a:r>
          </a:p>
          <a:p>
            <a:r>
              <a:rPr lang="ru-RU" dirty="0" smtClean="0"/>
              <a:t>. В функции кабинета входят работа по планированию семьи, назначению средств контрацепции, назначение реабилитационного лечения после искусственного прерывания беременности, работа с молодежью по вопросам полового воспитания и образования, профилактика ИППП.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ина\Desktop\2015042422dsc_2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940" y="1219200"/>
            <a:ext cx="478006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0"/>
            <a:ext cx="5410200" cy="65532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Консультанты должны объяснить, как решить вопросы планирования семьи с помощь доступных контрацептивных методов, </a:t>
            </a:r>
            <a:r>
              <a:rPr lang="ru-RU" dirty="0" smtClean="0">
                <a:solidFill>
                  <a:schemeClr val="bg1"/>
                </a:solidFill>
              </a:rPr>
              <a:t>а не </a:t>
            </a:r>
            <a:r>
              <a:rPr lang="ru-RU" dirty="0" smtClean="0"/>
              <a:t>операции прерывания беременности. Они должны разъяснить преимущества современных методов контрацепции для здоровья женщины.</a:t>
            </a:r>
          </a:p>
          <a:p>
            <a:r>
              <a:rPr lang="ru-RU" dirty="0" smtClean="0"/>
              <a:t> Возрастные особенности женского организма играют важную роль в выборе средства надежной, безопасной и приемлемой защиты не только от нежелательной беременности, но и от целого ряда заболеваний женского организма и в первую очередь репродуктивной системы.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prstGeom prst="ellipse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bg1"/>
                </a:solidFill>
              </a:rPr>
              <a:t>Естественные методы контрацепции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Галина\Desktop\fedob-he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8077200" cy="1600200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85800" y="22860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Точное знание того момента, когда происходит овуляция позволяет вычислить так называемые  опасные и безопасные дни для интимной жизни.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 естественным методам контрацепции относятся : температурный, календарный методы, метод определения вязкости шеечной слизи, </a:t>
            </a:r>
            <a:r>
              <a:rPr lang="ru-RU" dirty="0" err="1" smtClean="0">
                <a:solidFill>
                  <a:schemeClr val="bg1"/>
                </a:solidFill>
              </a:rPr>
              <a:t>симптотермальный</a:t>
            </a:r>
            <a:r>
              <a:rPr lang="ru-RU" dirty="0" smtClean="0">
                <a:solidFill>
                  <a:schemeClr val="bg1"/>
                </a:solidFill>
              </a:rPr>
              <a:t> метод.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Температурный метод</a:t>
            </a:r>
            <a:r>
              <a:rPr lang="ru-RU" dirty="0" smtClean="0">
                <a:solidFill>
                  <a:schemeClr val="bg1"/>
                </a:solidFill>
              </a:rPr>
              <a:t> основан на том, что начиная с момента овуляции под влиянием изменения уровня гормонов в крови изменяется ректальная температура тела.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Измерять ее следует утром , не вставая с постели, не включая свет.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Момент овуляции определяется по повышению температуры, которое происходит через 24 часа после выхода яйцеклетки. Измерять следует не менее 3 месяцев. Эффективность этого метода низкая.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-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Естественные методы контрацепции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630</TotalTime>
  <Words>2071</Words>
  <Application>Microsoft Office PowerPoint</Application>
  <PresentationFormat>Экран (4:3)</PresentationFormat>
  <Paragraphs>298</Paragraphs>
  <Slides>58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0" baseType="lpstr">
      <vt:lpstr>Бумажная</vt:lpstr>
      <vt:lpstr>Chart</vt:lpstr>
      <vt:lpstr>БПОУ ОО «МК» Современные методы контрацепции</vt:lpstr>
      <vt:lpstr>Современные методы контрацепции</vt:lpstr>
      <vt:lpstr>Современные методы контрацепции</vt:lpstr>
      <vt:lpstr>Современные методы контрацепции</vt:lpstr>
      <vt:lpstr>Слайд 5</vt:lpstr>
      <vt:lpstr>Слайд 6</vt:lpstr>
      <vt:lpstr>Слайд 7</vt:lpstr>
      <vt:lpstr>Слайд 8</vt:lpstr>
      <vt:lpstr>Естественные методы контрацепции</vt:lpstr>
      <vt:lpstr>Календарный метод</vt:lpstr>
      <vt:lpstr>Слайд 11</vt:lpstr>
      <vt:lpstr>Спермициды</vt:lpstr>
      <vt:lpstr>преимущества:</vt:lpstr>
      <vt:lpstr>спермициды</vt:lpstr>
      <vt:lpstr>Слайд 15</vt:lpstr>
      <vt:lpstr>Барьерные методы контрацепции</vt:lpstr>
      <vt:lpstr>Барьерные методы контрацепции</vt:lpstr>
      <vt:lpstr>Механическая контрацепция. цервикальный колпачок. </vt:lpstr>
      <vt:lpstr>Слайд 19</vt:lpstr>
      <vt:lpstr>Преимущества использования презервативов </vt:lpstr>
      <vt:lpstr>Рекомендации</vt:lpstr>
      <vt:lpstr>Женский презерватив.</vt:lpstr>
      <vt:lpstr>Слайд 23</vt:lpstr>
      <vt:lpstr>Внутриматочная контрацепция</vt:lpstr>
      <vt:lpstr>Слайд 25</vt:lpstr>
      <vt:lpstr>Внутриматочная контрацепция</vt:lpstr>
      <vt:lpstr>Внутриматочная контрацепция</vt:lpstr>
      <vt:lpstr>Внутриматочная контрацепция</vt:lpstr>
      <vt:lpstr>Внутриматочная контрацепция</vt:lpstr>
      <vt:lpstr>Внутриматочная контрацепция</vt:lpstr>
      <vt:lpstr>Внутриматочная контрацепция</vt:lpstr>
      <vt:lpstr>Слайд 32</vt:lpstr>
      <vt:lpstr>Гормональная контрацепция </vt:lpstr>
      <vt:lpstr>Слайд 34</vt:lpstr>
      <vt:lpstr>Гормональная контрацепция</vt:lpstr>
      <vt:lpstr>Гормональная контрацепция</vt:lpstr>
      <vt:lpstr>Применение  КОК и частота абортов </vt:lpstr>
      <vt:lpstr>Противозачаточные таблетки </vt:lpstr>
      <vt:lpstr>Слайд 39</vt:lpstr>
      <vt:lpstr>Слайд 40</vt:lpstr>
      <vt:lpstr>Недостатки </vt:lpstr>
      <vt:lpstr>Правила приема КОК</vt:lpstr>
      <vt:lpstr>Слайд 43</vt:lpstr>
      <vt:lpstr>Слайд 44</vt:lpstr>
      <vt:lpstr>Внутривлагалищная рилизинг-система Нова-Ринг</vt:lpstr>
      <vt:lpstr>Слайд 46</vt:lpstr>
      <vt:lpstr>стерилизация</vt:lpstr>
      <vt:lpstr>Слайд 48</vt:lpstr>
      <vt:lpstr>стерилизация</vt:lpstr>
      <vt:lpstr>Слайд 50</vt:lpstr>
      <vt:lpstr>Инъекционные контрацептивы   </vt:lpstr>
      <vt:lpstr>Слайд 52</vt:lpstr>
      <vt:lpstr>Слайд 53</vt:lpstr>
      <vt:lpstr>Эффективность методов контрацепции</vt:lpstr>
      <vt:lpstr>Слайд 55</vt:lpstr>
      <vt:lpstr>Контрольные вопросы и задания к практическому занятию</vt:lpstr>
      <vt:lpstr>Контрольные вопросы и задания к практическому занятию</vt:lpstr>
      <vt:lpstr>Слайд 58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БПОУ ОО «МК» Современные методы контрацепции</dc:title>
  <dc:creator>Галина</dc:creator>
  <cp:lastModifiedBy>Галина</cp:lastModifiedBy>
  <cp:revision>75</cp:revision>
  <dcterms:created xsi:type="dcterms:W3CDTF">2018-07-09T16:21:10Z</dcterms:created>
  <dcterms:modified xsi:type="dcterms:W3CDTF">2019-03-29T15:16:22Z</dcterms:modified>
</cp:coreProperties>
</file>