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3" r:id="rId7"/>
    <p:sldId id="266" r:id="rId8"/>
    <p:sldId id="267" r:id="rId9"/>
    <p:sldId id="268" r:id="rId10"/>
    <p:sldId id="269" r:id="rId11"/>
    <p:sldId id="270" r:id="rId12"/>
    <p:sldId id="271" r:id="rId13"/>
    <p:sldId id="261" r:id="rId14"/>
    <p:sldId id="262" r:id="rId15"/>
    <p:sldId id="263" r:id="rId16"/>
    <p:sldId id="264" r:id="rId17"/>
    <p:sldId id="265" r:id="rId18"/>
    <p:sldId id="272"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96" d="100"/>
          <a:sy n="96" d="100"/>
        </p:scale>
        <p:origin x="96" y="7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ru-RU" smtClean="0"/>
              <a:t>Образец заголовка</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668B342-B1A3-464E-916B-DBDD577383C6}" type="datetimeFigureOut">
              <a:rPr lang="ru-RU" smtClean="0"/>
              <a:t>27.10.2024</a:t>
            </a:fld>
            <a:endParaRPr lang="ru-RU"/>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ru-RU"/>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AED19B12-95D6-4A8C-B2BC-5CECD1B3D287}" type="slidenum">
              <a:rPr lang="ru-RU" smtClean="0"/>
              <a:t>‹#›</a:t>
            </a:fld>
            <a:endParaRPr lang="ru-RU"/>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43571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668B342-B1A3-464E-916B-DBDD577383C6}" type="datetimeFigureOut">
              <a:rPr lang="ru-RU" smtClean="0"/>
              <a:t>27.10.2024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ED19B12-95D6-4A8C-B2BC-5CECD1B3D287}" type="slidenum">
              <a:rPr lang="ru-RU" smtClean="0"/>
              <a:t>‹#›</a:t>
            </a:fld>
            <a:endParaRPr lang="ru-RU"/>
          </a:p>
        </p:txBody>
      </p:sp>
    </p:spTree>
    <p:extLst>
      <p:ext uri="{BB962C8B-B14F-4D97-AF65-F5344CB8AC3E}">
        <p14:creationId xmlns:p14="http://schemas.microsoft.com/office/powerpoint/2010/main" val="1047405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668B342-B1A3-464E-916B-DBDD577383C6}" type="datetimeFigureOut">
              <a:rPr lang="ru-RU" smtClean="0"/>
              <a:t>27.10.2024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ED19B12-95D6-4A8C-B2BC-5CECD1B3D287}" type="slidenum">
              <a:rPr lang="ru-RU" smtClean="0"/>
              <a:t>‹#›</a:t>
            </a:fld>
            <a:endParaRPr lang="ru-RU"/>
          </a:p>
        </p:txBody>
      </p:sp>
    </p:spTree>
    <p:extLst>
      <p:ext uri="{BB962C8B-B14F-4D97-AF65-F5344CB8AC3E}">
        <p14:creationId xmlns:p14="http://schemas.microsoft.com/office/powerpoint/2010/main" val="978676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668B342-B1A3-464E-916B-DBDD577383C6}" type="datetimeFigureOut">
              <a:rPr lang="ru-RU" smtClean="0"/>
              <a:t>27.10.2024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ED19B12-95D6-4A8C-B2BC-5CECD1B3D287}" type="slidenum">
              <a:rPr lang="ru-RU" smtClean="0"/>
              <a:t>‹#›</a:t>
            </a:fld>
            <a:endParaRPr lang="ru-RU"/>
          </a:p>
        </p:txBody>
      </p:sp>
    </p:spTree>
    <p:extLst>
      <p:ext uri="{BB962C8B-B14F-4D97-AF65-F5344CB8AC3E}">
        <p14:creationId xmlns:p14="http://schemas.microsoft.com/office/powerpoint/2010/main" val="378139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668B342-B1A3-464E-916B-DBDD577383C6}" type="datetimeFigureOut">
              <a:rPr lang="ru-RU" smtClean="0"/>
              <a:t>27.10.2024</a:t>
            </a:fld>
            <a:endParaRPr lang="ru-RU"/>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AED19B12-95D6-4A8C-B2BC-5CECD1B3D287}" type="slidenum">
              <a:rPr lang="ru-RU" smtClean="0"/>
              <a:t>‹#›</a:t>
            </a:fld>
            <a:endParaRPr lang="ru-RU"/>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70205017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668B342-B1A3-464E-916B-DBDD577383C6}" type="datetimeFigureOut">
              <a:rPr lang="ru-RU" smtClean="0"/>
              <a:t>27.10.2024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ED19B12-95D6-4A8C-B2BC-5CECD1B3D287}" type="slidenum">
              <a:rPr lang="ru-RU" smtClean="0"/>
              <a:t>‹#›</a:t>
            </a:fld>
            <a:endParaRPr lang="ru-RU"/>
          </a:p>
        </p:txBody>
      </p:sp>
    </p:spTree>
    <p:extLst>
      <p:ext uri="{BB962C8B-B14F-4D97-AF65-F5344CB8AC3E}">
        <p14:creationId xmlns:p14="http://schemas.microsoft.com/office/powerpoint/2010/main" val="2391935521"/>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257300" y="2909102"/>
            <a:ext cx="4800600" cy="299639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33864" y="2909102"/>
            <a:ext cx="4800600" cy="299639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668B342-B1A3-464E-916B-DBDD577383C6}" type="datetimeFigureOut">
              <a:rPr lang="ru-RU" smtClean="0"/>
              <a:t>27.10.2024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ED19B12-95D6-4A8C-B2BC-5CECD1B3D287}" type="slidenum">
              <a:rPr lang="ru-RU" smtClean="0"/>
              <a:t>‹#›</a:t>
            </a:fld>
            <a:endParaRPr lang="ru-RU"/>
          </a:p>
        </p:txBody>
      </p:sp>
    </p:spTree>
    <p:extLst>
      <p:ext uri="{BB962C8B-B14F-4D97-AF65-F5344CB8AC3E}">
        <p14:creationId xmlns:p14="http://schemas.microsoft.com/office/powerpoint/2010/main" val="1438456289"/>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668B342-B1A3-464E-916B-DBDD577383C6}" type="datetimeFigureOut">
              <a:rPr lang="ru-RU" smtClean="0"/>
              <a:t>27.10.2024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ED19B12-95D6-4A8C-B2BC-5CECD1B3D287}" type="slidenum">
              <a:rPr lang="ru-RU" smtClean="0"/>
              <a:t>‹#›</a:t>
            </a:fld>
            <a:endParaRPr lang="ru-RU"/>
          </a:p>
        </p:txBody>
      </p:sp>
    </p:spTree>
    <p:extLst>
      <p:ext uri="{BB962C8B-B14F-4D97-AF65-F5344CB8AC3E}">
        <p14:creationId xmlns:p14="http://schemas.microsoft.com/office/powerpoint/2010/main" val="4040560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68B342-B1A3-464E-916B-DBDD577383C6}" type="datetimeFigureOut">
              <a:rPr lang="ru-RU" smtClean="0"/>
              <a:t>27.10.2024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ED19B12-95D6-4A8C-B2BC-5CECD1B3D287}" type="slidenum">
              <a:rPr lang="ru-RU" smtClean="0"/>
              <a:t>‹#›</a:t>
            </a:fld>
            <a:endParaRPr lang="ru-RU"/>
          </a:p>
        </p:txBody>
      </p:sp>
    </p:spTree>
    <p:extLst>
      <p:ext uri="{BB962C8B-B14F-4D97-AF65-F5344CB8AC3E}">
        <p14:creationId xmlns:p14="http://schemas.microsoft.com/office/powerpoint/2010/main" val="2377487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ru-RU" smtClean="0"/>
              <a:t>Образец заголовка</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65051" y="6375679"/>
            <a:ext cx="1233355" cy="348462"/>
          </a:xfrm>
        </p:spPr>
        <p:txBody>
          <a:bodyPr/>
          <a:lstStyle/>
          <a:p>
            <a:fld id="{9668B342-B1A3-464E-916B-DBDD577383C6}" type="datetimeFigureOut">
              <a:rPr lang="ru-RU" smtClean="0"/>
              <a:t>27.10.2024</a:t>
            </a:fld>
            <a:endParaRPr lang="ru-RU"/>
          </a:p>
        </p:txBody>
      </p:sp>
      <p:sp>
        <p:nvSpPr>
          <p:cNvPr id="6" name="Footer Placeholder 5"/>
          <p:cNvSpPr>
            <a:spLocks noGrp="1"/>
          </p:cNvSpPr>
          <p:nvPr>
            <p:ph type="ftr" sz="quarter" idx="11"/>
          </p:nvPr>
        </p:nvSpPr>
        <p:spPr>
          <a:xfrm>
            <a:off x="2103620" y="6375679"/>
            <a:ext cx="3482179" cy="345796"/>
          </a:xfrm>
        </p:spPr>
        <p:txBody>
          <a:bodyPr/>
          <a:lstStyle/>
          <a:p>
            <a:endParaRPr lang="ru-RU"/>
          </a:p>
        </p:txBody>
      </p:sp>
      <p:sp>
        <p:nvSpPr>
          <p:cNvPr id="7" name="Slide Number Placeholder 6"/>
          <p:cNvSpPr>
            <a:spLocks noGrp="1"/>
          </p:cNvSpPr>
          <p:nvPr>
            <p:ph type="sldNum" sz="quarter" idx="12"/>
          </p:nvPr>
        </p:nvSpPr>
        <p:spPr>
          <a:xfrm>
            <a:off x="5691014" y="6375679"/>
            <a:ext cx="1232456" cy="345796"/>
          </a:xfrm>
        </p:spPr>
        <p:txBody>
          <a:bodyPr/>
          <a:lstStyle/>
          <a:p>
            <a:fld id="{AED19B12-95D6-4A8C-B2BC-5CECD1B3D287}" type="slidenum">
              <a:rPr lang="ru-RU" smtClean="0"/>
              <a:t>‹#›</a:t>
            </a:fld>
            <a:endParaRPr lang="ru-RU"/>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33787945"/>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65950" y="6375679"/>
            <a:ext cx="1232456" cy="348462"/>
          </a:xfrm>
        </p:spPr>
        <p:txBody>
          <a:bodyPr/>
          <a:lstStyle/>
          <a:p>
            <a:fld id="{9668B342-B1A3-464E-916B-DBDD577383C6}" type="datetimeFigureOut">
              <a:rPr lang="ru-RU" smtClean="0"/>
              <a:t>27.10.2024</a:t>
            </a:fld>
            <a:endParaRPr lang="ru-RU"/>
          </a:p>
        </p:txBody>
      </p:sp>
      <p:sp>
        <p:nvSpPr>
          <p:cNvPr id="6" name="Footer Placeholder 5"/>
          <p:cNvSpPr>
            <a:spLocks noGrp="1"/>
          </p:cNvSpPr>
          <p:nvPr>
            <p:ph type="ftr" sz="quarter" idx="11"/>
          </p:nvPr>
        </p:nvSpPr>
        <p:spPr>
          <a:xfrm>
            <a:off x="2103621" y="6375679"/>
            <a:ext cx="3482178" cy="345796"/>
          </a:xfrm>
        </p:spPr>
        <p:txBody>
          <a:bodyPr/>
          <a:lstStyle/>
          <a:p>
            <a:endParaRPr lang="ru-RU"/>
          </a:p>
        </p:txBody>
      </p:sp>
      <p:sp>
        <p:nvSpPr>
          <p:cNvPr id="7" name="Slide Number Placeholder 6"/>
          <p:cNvSpPr>
            <a:spLocks noGrp="1"/>
          </p:cNvSpPr>
          <p:nvPr>
            <p:ph type="sldNum" sz="quarter" idx="12"/>
          </p:nvPr>
        </p:nvSpPr>
        <p:spPr>
          <a:xfrm>
            <a:off x="5687568" y="6375679"/>
            <a:ext cx="1234440" cy="345796"/>
          </a:xfrm>
        </p:spPr>
        <p:txBody>
          <a:bodyPr/>
          <a:lstStyle/>
          <a:p>
            <a:fld id="{AED19B12-95D6-4A8C-B2BC-5CECD1B3D287}" type="slidenum">
              <a:rPr lang="ru-RU" smtClean="0"/>
              <a:t>‹#›</a:t>
            </a:fld>
            <a:endParaRPr lang="ru-RU"/>
          </a:p>
        </p:txBody>
      </p:sp>
    </p:spTree>
    <p:extLst>
      <p:ext uri="{BB962C8B-B14F-4D97-AF65-F5344CB8AC3E}">
        <p14:creationId xmlns:p14="http://schemas.microsoft.com/office/powerpoint/2010/main" val="3819721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668B342-B1A3-464E-916B-DBDD577383C6}" type="datetimeFigureOut">
              <a:rPr lang="ru-RU" smtClean="0"/>
              <a:t>27.10.2024</a:t>
            </a:fld>
            <a:endParaRPr lang="ru-RU"/>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ru-RU"/>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ED19B12-95D6-4A8C-B2BC-5CECD1B3D287}" type="slidenum">
              <a:rPr lang="ru-RU" smtClean="0"/>
              <a:t>‹#›</a:t>
            </a:fld>
            <a:endParaRPr lang="ru-RU"/>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786147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krasotaimedicina.ru/diseases/children/depression" TargetMode="External"/><Relationship Id="rId2" Type="http://schemas.openxmlformats.org/officeDocument/2006/relationships/hyperlink" Target="https://www.krasotaimedicina.ru/diseases/zabolevanija_gynaecology/vesicovaginal-fistula" TargetMode="External"/><Relationship Id="rId1" Type="http://schemas.openxmlformats.org/officeDocument/2006/relationships/slideLayout" Target="../slideLayouts/slideLayout2.xml"/><Relationship Id="rId4" Type="http://schemas.openxmlformats.org/officeDocument/2006/relationships/hyperlink" Target="https://www.krasotaimedicina.ru/diseases/psychiatric/obsessive-compulsiv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krasotaimedicina.ru/treatment/traumatology/" TargetMode="External"/><Relationship Id="rId2" Type="http://schemas.openxmlformats.org/officeDocument/2006/relationships/hyperlink" Target="https://www.krasotaimedicina.ru/treatment/gynecolog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krasotaimedicina.ru/diseases/zabolevanija_gynaecology/narrow-pelvis" TargetMode="External"/><Relationship Id="rId2" Type="http://schemas.openxmlformats.org/officeDocument/2006/relationships/hyperlink" Target="https://www.krasotaimedicina.ru/treatment/childbirth/" TargetMode="External"/><Relationship Id="rId1" Type="http://schemas.openxmlformats.org/officeDocument/2006/relationships/slideLayout" Target="../slideLayouts/slideLayout2.xml"/><Relationship Id="rId5" Type="http://schemas.openxmlformats.org/officeDocument/2006/relationships/hyperlink" Target="https://www.krasotaimedicina.ru/diseases/zabolevanija_gynaecology/postpartum-hemorrhage" TargetMode="External"/><Relationship Id="rId4" Type="http://schemas.openxmlformats.org/officeDocument/2006/relationships/hyperlink" Target="https://www.krasotaimedicina.ru/diseases/zabolevanija_gynaecology/precipitous-labor"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krasotaimedicina.ru/symptom/painful-urination/women" TargetMode="External"/><Relationship Id="rId2" Type="http://schemas.openxmlformats.org/officeDocument/2006/relationships/hyperlink" Target="https://www.krasotaimedicina.ru/symptom/female-genital-pain/labia" TargetMode="External"/><Relationship Id="rId1" Type="http://schemas.openxmlformats.org/officeDocument/2006/relationships/slideLayout" Target="../slideLayouts/slideLayout2.xml"/><Relationship Id="rId4" Type="http://schemas.openxmlformats.org/officeDocument/2006/relationships/hyperlink" Target="https://www.krasotaimedicina.ru/symptom/stranguria/wom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БПОУ ОО «МК»</a:t>
            </a:r>
            <a:endParaRPr lang="ru-RU" dirty="0"/>
          </a:p>
        </p:txBody>
      </p:sp>
      <p:sp>
        <p:nvSpPr>
          <p:cNvPr id="3" name="Объект 2"/>
          <p:cNvSpPr>
            <a:spLocks noGrp="1"/>
          </p:cNvSpPr>
          <p:nvPr>
            <p:ph idx="1"/>
          </p:nvPr>
        </p:nvSpPr>
        <p:spPr/>
        <p:txBody>
          <a:bodyPr/>
          <a:lstStyle/>
          <a:p>
            <a:pPr marL="0" indent="0" algn="ctr">
              <a:buNone/>
            </a:pPr>
            <a:r>
              <a:rPr lang="ru-RU" sz="2800" b="1" dirty="0" smtClean="0">
                <a:solidFill>
                  <a:srgbClr val="FF0000"/>
                </a:solidFill>
              </a:rPr>
              <a:t>ПМ 03 Оказание неотложной помощи в акушерстве и гинекологии</a:t>
            </a:r>
          </a:p>
          <a:p>
            <a:pPr marL="0" indent="0" algn="ctr">
              <a:buNone/>
            </a:pPr>
            <a:endParaRPr lang="ru-RU" sz="2800" b="1" dirty="0">
              <a:solidFill>
                <a:srgbClr val="FF0000"/>
              </a:solidFill>
            </a:endParaRPr>
          </a:p>
          <a:p>
            <a:pPr marL="0" indent="0" algn="ctr">
              <a:buNone/>
            </a:pPr>
            <a:r>
              <a:rPr lang="ru-RU" sz="2800" b="1" dirty="0">
                <a:solidFill>
                  <a:srgbClr val="C00000"/>
                </a:solidFill>
              </a:rPr>
              <a:t>Неотложные состояния в гинекологии: травмы наружных половых </a:t>
            </a:r>
            <a:r>
              <a:rPr lang="ru-RU" sz="2800" b="1" dirty="0" smtClean="0">
                <a:solidFill>
                  <a:srgbClr val="C00000"/>
                </a:solidFill>
              </a:rPr>
              <a:t>органов</a:t>
            </a:r>
          </a:p>
          <a:p>
            <a:pPr marL="0" indent="0" algn="r">
              <a:buNone/>
            </a:pPr>
            <a:r>
              <a:rPr lang="ru-RU" sz="2800" b="1" dirty="0" smtClean="0">
                <a:solidFill>
                  <a:schemeClr val="tx1"/>
                </a:solidFill>
              </a:rPr>
              <a:t>ЦК ЛД преподаватель Комарова Г.Я</a:t>
            </a:r>
            <a:endParaRPr lang="ru-RU" sz="2800" b="1" dirty="0">
              <a:solidFill>
                <a:schemeClr val="tx1"/>
              </a:solidFill>
            </a:endParaRPr>
          </a:p>
        </p:txBody>
      </p:sp>
    </p:spTree>
    <p:extLst>
      <p:ext uri="{BB962C8B-B14F-4D97-AF65-F5344CB8AC3E}">
        <p14:creationId xmlns:p14="http://schemas.microsoft.com/office/powerpoint/2010/main" val="3036324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600" dirty="0">
                <a:solidFill>
                  <a:srgbClr val="2A1A00"/>
                </a:solidFill>
              </a:rPr>
              <a:t>Симптомы</a:t>
            </a:r>
            <a:endParaRPr lang="ru-RU" dirty="0"/>
          </a:p>
        </p:txBody>
      </p:sp>
      <p:sp>
        <p:nvSpPr>
          <p:cNvPr id="3" name="Объект 2"/>
          <p:cNvSpPr>
            <a:spLocks noGrp="1"/>
          </p:cNvSpPr>
          <p:nvPr>
            <p:ph idx="1"/>
          </p:nvPr>
        </p:nvSpPr>
        <p:spPr>
          <a:xfrm>
            <a:off x="1251678" y="1232453"/>
            <a:ext cx="10178322" cy="4647140"/>
          </a:xfrm>
        </p:spPr>
        <p:txBody>
          <a:bodyPr>
            <a:normAutofit/>
          </a:bodyPr>
          <a:lstStyle/>
          <a:p>
            <a:pPr algn="just"/>
            <a:r>
              <a:rPr lang="ru-RU" dirty="0">
                <a:solidFill>
                  <a:srgbClr val="000000"/>
                </a:solidFill>
                <a:latin typeface="arial" panose="020B0604020202020204" pitchFamily="34" charset="0"/>
              </a:rPr>
              <a:t>Для термических и химических ожогов половых органов характерна выраженная гиперемия, появление пузырей на коже, быстрое образование эрозий и более глубокого некротического разрушения тканей. </a:t>
            </a:r>
            <a:endParaRPr lang="ru-RU" dirty="0" smtClean="0">
              <a:solidFill>
                <a:srgbClr val="000000"/>
              </a:solidFill>
              <a:latin typeface="arial" panose="020B0604020202020204" pitchFamily="34" charset="0"/>
            </a:endParaRPr>
          </a:p>
          <a:p>
            <a:pPr algn="just"/>
            <a:r>
              <a:rPr lang="ru-RU" dirty="0" smtClean="0">
                <a:solidFill>
                  <a:srgbClr val="000000"/>
                </a:solidFill>
                <a:latin typeface="arial" panose="020B0604020202020204" pitchFamily="34" charset="0"/>
              </a:rPr>
              <a:t>Радиационные </a:t>
            </a:r>
            <a:r>
              <a:rPr lang="ru-RU" dirty="0">
                <a:solidFill>
                  <a:srgbClr val="000000"/>
                </a:solidFill>
                <a:latin typeface="arial" panose="020B0604020202020204" pitchFamily="34" charset="0"/>
              </a:rPr>
              <a:t>травмы развиваются медленно, их последствия в виде некроза и фиброза тканей </a:t>
            </a:r>
            <a:r>
              <a:rPr lang="ru-RU" dirty="0" smtClean="0">
                <a:solidFill>
                  <a:srgbClr val="000000"/>
                </a:solidFill>
                <a:latin typeface="arial" panose="020B0604020202020204" pitchFamily="34" charset="0"/>
              </a:rPr>
              <a:t>выявляются </a:t>
            </a:r>
            <a:r>
              <a:rPr lang="ru-RU" dirty="0">
                <a:solidFill>
                  <a:srgbClr val="000000"/>
                </a:solidFill>
                <a:latin typeface="arial" panose="020B0604020202020204" pitchFamily="34" charset="0"/>
              </a:rPr>
              <a:t>через некоторое время после воздействия</a:t>
            </a:r>
            <a:r>
              <a:rPr lang="ru-RU" dirty="0" smtClean="0">
                <a:solidFill>
                  <a:srgbClr val="000000"/>
                </a:solidFill>
                <a:latin typeface="arial" panose="020B0604020202020204" pitchFamily="34" charset="0"/>
              </a:rPr>
              <a:t>.</a:t>
            </a:r>
          </a:p>
          <a:p>
            <a:pPr algn="just"/>
            <a:r>
              <a:rPr lang="ru-RU" u="sng" dirty="0"/>
              <a:t>Отдаленными последствиями </a:t>
            </a:r>
            <a:r>
              <a:rPr lang="ru-RU" dirty="0"/>
              <a:t>травм гениталий, перенесенных девочками, являются рубцевание промежности, </a:t>
            </a:r>
            <a:r>
              <a:rPr lang="ru-RU" dirty="0" err="1"/>
              <a:t>вульварного</a:t>
            </a:r>
            <a:r>
              <a:rPr lang="ru-RU" dirty="0"/>
              <a:t> кольца, влагалища, в будущем осложняющие течение родов. Тяжелым последствием сочетанных повреждений половых и близлежащих органов становится формирование прямокишечно-влагалищных, уретровлагалищных и </a:t>
            </a:r>
            <a:r>
              <a:rPr lang="ru-RU" dirty="0">
                <a:hlinkClick r:id="rId2"/>
              </a:rPr>
              <a:t>пузырно-влагалищных свищей</a:t>
            </a:r>
            <a:r>
              <a:rPr lang="ru-RU" dirty="0"/>
              <a:t>. У большинства девочек в посттравматическом периоде возникают </a:t>
            </a:r>
            <a:r>
              <a:rPr lang="ru-RU" dirty="0" err="1"/>
              <a:t>неврозоподобные</a:t>
            </a:r>
            <a:r>
              <a:rPr lang="ru-RU" dirty="0"/>
              <a:t> расстройства — угнетенность с ощущением собственной неполноценности, </a:t>
            </a:r>
            <a:r>
              <a:rPr lang="ru-RU" dirty="0">
                <a:hlinkClick r:id="rId3"/>
              </a:rPr>
              <a:t>депрессия</a:t>
            </a:r>
            <a:r>
              <a:rPr lang="ru-RU" dirty="0"/>
              <a:t>, тревожно-</a:t>
            </a:r>
            <a:r>
              <a:rPr lang="ru-RU" dirty="0" err="1"/>
              <a:t>фобические</a:t>
            </a:r>
            <a:r>
              <a:rPr lang="ru-RU" dirty="0"/>
              <a:t> состояния, </a:t>
            </a:r>
            <a:r>
              <a:rPr lang="ru-RU" dirty="0">
                <a:hlinkClick r:id="rId4"/>
              </a:rPr>
              <a:t>навязчивости</a:t>
            </a:r>
            <a:endParaRPr lang="ru-RU" dirty="0"/>
          </a:p>
        </p:txBody>
      </p:sp>
    </p:spTree>
    <p:extLst>
      <p:ext uri="{BB962C8B-B14F-4D97-AF65-F5344CB8AC3E}">
        <p14:creationId xmlns:p14="http://schemas.microsoft.com/office/powerpoint/2010/main" val="1827208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dirty="0"/>
              <a:t>Перфорация матки</a:t>
            </a:r>
          </a:p>
        </p:txBody>
      </p:sp>
      <p:sp>
        <p:nvSpPr>
          <p:cNvPr id="3" name="Объект 2"/>
          <p:cNvSpPr>
            <a:spLocks noGrp="1"/>
          </p:cNvSpPr>
          <p:nvPr>
            <p:ph idx="1"/>
          </p:nvPr>
        </p:nvSpPr>
        <p:spPr>
          <a:xfrm>
            <a:off x="1251678" y="1510749"/>
            <a:ext cx="10178322" cy="4368844"/>
          </a:xfrm>
        </p:spPr>
        <p:txBody>
          <a:bodyPr>
            <a:normAutofit fontScale="92500"/>
          </a:bodyPr>
          <a:lstStyle/>
          <a:p>
            <a:pPr algn="just"/>
            <a:r>
              <a:rPr lang="ru-RU" sz="2400" b="1" dirty="0"/>
              <a:t>Перфорация матки — ятрогенное заболевание, заключающееся в травматическом повреждении стенки матки. Как следствие внутриматочных вмешательств, диагностируют у 1% больных. Классификация перфорации матки в зависимости от степени повреждения ее стенки</a:t>
            </a:r>
            <a:r>
              <a:rPr lang="ru-RU" sz="2400" b="1" dirty="0" smtClean="0"/>
              <a:t>:</a:t>
            </a:r>
          </a:p>
          <a:p>
            <a:pPr algn="just"/>
            <a:r>
              <a:rPr lang="ru-RU" sz="2400" b="1" dirty="0" smtClean="0"/>
              <a:t> </a:t>
            </a:r>
            <a:r>
              <a:rPr lang="ru-RU" sz="2400" b="1" dirty="0"/>
              <a:t>1) Полная (происходит сквозное повреждение стенки матки с проникновением в брюшную полость): </a:t>
            </a:r>
            <a:endParaRPr lang="ru-RU" sz="2400" b="1" dirty="0" smtClean="0"/>
          </a:p>
          <a:p>
            <a:pPr marL="0" indent="0" algn="just">
              <a:buNone/>
            </a:pPr>
            <a:r>
              <a:rPr lang="ru-RU" sz="2400" b="1" dirty="0" smtClean="0"/>
              <a:t>- </a:t>
            </a:r>
            <a:r>
              <a:rPr lang="ru-RU" sz="2400" b="1" dirty="0"/>
              <a:t>неосложненная (без повреждения ОМТ и брюшной полости) </a:t>
            </a:r>
            <a:endParaRPr lang="ru-RU" sz="2400" b="1" dirty="0" smtClean="0"/>
          </a:p>
          <a:p>
            <a:pPr marL="0" indent="0" algn="just">
              <a:buNone/>
            </a:pPr>
            <a:r>
              <a:rPr lang="ru-RU" sz="2400" b="1" dirty="0" smtClean="0"/>
              <a:t>- </a:t>
            </a:r>
            <a:r>
              <a:rPr lang="ru-RU" sz="2400" b="1" dirty="0"/>
              <a:t>осложненная (с травмами кровеносных сосудов, кишечника, сальника, мочевого пузыря, придатков матки</a:t>
            </a:r>
            <a:r>
              <a:rPr lang="ru-RU" sz="2400" b="1" dirty="0" smtClean="0"/>
              <a:t>)</a:t>
            </a:r>
          </a:p>
          <a:p>
            <a:pPr algn="just"/>
            <a:r>
              <a:rPr lang="ru-RU" sz="2400" b="1" dirty="0"/>
              <a:t>2) Неполная (серозная оболочка матки остается неповрежденной)</a:t>
            </a:r>
          </a:p>
        </p:txBody>
      </p:sp>
    </p:spTree>
    <p:extLst>
      <p:ext uri="{BB962C8B-B14F-4D97-AF65-F5344CB8AC3E}">
        <p14:creationId xmlns:p14="http://schemas.microsoft.com/office/powerpoint/2010/main" val="3639413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3600" dirty="0"/>
              <a:t>Клиническая </a:t>
            </a:r>
            <a:r>
              <a:rPr lang="ru-RU" sz="3600" dirty="0" smtClean="0"/>
              <a:t>картина</a:t>
            </a:r>
            <a:br>
              <a:rPr lang="ru-RU" sz="3600" dirty="0" smtClean="0"/>
            </a:br>
            <a:r>
              <a:rPr lang="ru-RU" sz="3600" dirty="0" smtClean="0"/>
              <a:t>Осложнения</a:t>
            </a:r>
            <a:br>
              <a:rPr lang="ru-RU" sz="3600" dirty="0" smtClean="0"/>
            </a:br>
            <a:r>
              <a:rPr lang="ru-RU" sz="3600" dirty="0" smtClean="0"/>
              <a:t>Диагностика</a:t>
            </a:r>
            <a:endParaRPr lang="ru-RU" sz="3600" dirty="0"/>
          </a:p>
        </p:txBody>
      </p:sp>
      <p:sp>
        <p:nvSpPr>
          <p:cNvPr id="3" name="Объект 2"/>
          <p:cNvSpPr>
            <a:spLocks noGrp="1"/>
          </p:cNvSpPr>
          <p:nvPr>
            <p:ph idx="1"/>
          </p:nvPr>
        </p:nvSpPr>
        <p:spPr>
          <a:xfrm>
            <a:off x="1251678" y="1997765"/>
            <a:ext cx="10178322" cy="3985592"/>
          </a:xfrm>
        </p:spPr>
        <p:txBody>
          <a:bodyPr>
            <a:normAutofit fontScale="92500" lnSpcReduction="10000"/>
          </a:bodyPr>
          <a:lstStyle/>
          <a:p>
            <a:pPr marL="0" indent="0">
              <a:buNone/>
            </a:pPr>
            <a:r>
              <a:rPr lang="ru-RU" dirty="0" smtClean="0"/>
              <a:t>1. - </a:t>
            </a:r>
            <a:r>
              <a:rPr lang="ru-RU" sz="2400" b="1" dirty="0" smtClean="0"/>
              <a:t>Резкие </a:t>
            </a:r>
            <a:r>
              <a:rPr lang="ru-RU" sz="2400" b="1" dirty="0"/>
              <a:t>боли внизу живота; </a:t>
            </a:r>
            <a:endParaRPr lang="ru-RU" sz="2400" b="1" dirty="0" smtClean="0"/>
          </a:p>
          <a:p>
            <a:pPr marL="0" indent="0">
              <a:buNone/>
            </a:pPr>
            <a:r>
              <a:rPr lang="ru-RU" sz="2400" b="1" dirty="0" smtClean="0"/>
              <a:t>-Мажущие </a:t>
            </a:r>
            <a:r>
              <a:rPr lang="ru-RU" sz="2400" b="1" dirty="0"/>
              <a:t>кровянистые выделения из половых путей; </a:t>
            </a:r>
            <a:endParaRPr lang="ru-RU" sz="2400" b="1" dirty="0" smtClean="0"/>
          </a:p>
          <a:p>
            <a:pPr marL="0" indent="0">
              <a:buNone/>
            </a:pPr>
            <a:r>
              <a:rPr lang="ru-RU" sz="2400" b="1" dirty="0" smtClean="0"/>
              <a:t>-Повышение </a:t>
            </a:r>
            <a:r>
              <a:rPr lang="ru-RU" sz="2400" b="1" dirty="0"/>
              <a:t>температуры тела до 37,5С. </a:t>
            </a:r>
            <a:endParaRPr lang="ru-RU" sz="2400" b="1" dirty="0" smtClean="0"/>
          </a:p>
          <a:p>
            <a:pPr marL="0" indent="0">
              <a:buNone/>
            </a:pPr>
            <a:r>
              <a:rPr lang="ru-RU" sz="2400" b="1" dirty="0" smtClean="0"/>
              <a:t>2.- Повреждения </a:t>
            </a:r>
            <a:r>
              <a:rPr lang="ru-RU" sz="2400" b="1" dirty="0"/>
              <a:t>внутренних органов; </a:t>
            </a:r>
            <a:endParaRPr lang="ru-RU" sz="2400" b="1" dirty="0" smtClean="0"/>
          </a:p>
          <a:p>
            <a:pPr marL="0" indent="0">
              <a:buNone/>
            </a:pPr>
            <a:r>
              <a:rPr lang="ru-RU" sz="2400" b="1" dirty="0" smtClean="0"/>
              <a:t>-Ранение </a:t>
            </a:r>
            <a:r>
              <a:rPr lang="ru-RU" sz="2400" b="1" dirty="0"/>
              <a:t>маточной артерии</a:t>
            </a:r>
            <a:r>
              <a:rPr lang="ru-RU" sz="2400" b="1" dirty="0" smtClean="0"/>
              <a:t>.</a:t>
            </a:r>
          </a:p>
          <a:p>
            <a:pPr marL="0" indent="0">
              <a:buNone/>
            </a:pPr>
            <a:r>
              <a:rPr lang="ru-RU" sz="2400" b="1" dirty="0" smtClean="0"/>
              <a:t>3. - </a:t>
            </a:r>
            <a:r>
              <a:rPr lang="ru-RU" sz="2400" b="1" dirty="0"/>
              <a:t>Жалобы, анамнез (внутриматочные манипуляции). </a:t>
            </a:r>
            <a:endParaRPr lang="ru-RU" sz="2400" b="1" dirty="0" smtClean="0"/>
          </a:p>
          <a:p>
            <a:pPr marL="0" indent="0">
              <a:buNone/>
            </a:pPr>
            <a:r>
              <a:rPr lang="ru-RU" sz="2400" b="1" dirty="0" smtClean="0"/>
              <a:t>-Измерение </a:t>
            </a:r>
            <a:r>
              <a:rPr lang="ru-RU" sz="2400" b="1" dirty="0"/>
              <a:t>АД, </a:t>
            </a:r>
            <a:r>
              <a:rPr lang="ru-RU" sz="2400" b="1" dirty="0" err="1"/>
              <a:t>пульсоксиметрия</a:t>
            </a:r>
            <a:r>
              <a:rPr lang="ru-RU" sz="2400" b="1" dirty="0"/>
              <a:t>, ЧДД, термометрия. </a:t>
            </a:r>
            <a:endParaRPr lang="ru-RU" sz="2400" b="1" dirty="0" smtClean="0"/>
          </a:p>
          <a:p>
            <a:pPr marL="0" indent="0">
              <a:buNone/>
            </a:pPr>
            <a:r>
              <a:rPr lang="ru-RU" sz="2400" b="1" dirty="0" smtClean="0"/>
              <a:t>-ОАК </a:t>
            </a:r>
            <a:r>
              <a:rPr lang="ru-RU" sz="2400" b="1" dirty="0"/>
              <a:t>(лейкоцитоз, повышение СОЭ). </a:t>
            </a:r>
            <a:endParaRPr lang="ru-RU" sz="2400" b="1" dirty="0" smtClean="0"/>
          </a:p>
          <a:p>
            <a:pPr marL="0" indent="0">
              <a:buNone/>
            </a:pPr>
            <a:r>
              <a:rPr lang="ru-RU" sz="2400" b="1" dirty="0" smtClean="0"/>
              <a:t>-УЗИ </a:t>
            </a:r>
            <a:r>
              <a:rPr lang="ru-RU" sz="2400" b="1" dirty="0"/>
              <a:t>(жидкость в </a:t>
            </a:r>
            <a:r>
              <a:rPr lang="ru-RU" sz="2400" b="1" dirty="0" err="1"/>
              <a:t>позадиматочном</a:t>
            </a:r>
            <a:r>
              <a:rPr lang="ru-RU" sz="2400" b="1" dirty="0"/>
              <a:t> пространстве)</a:t>
            </a:r>
          </a:p>
        </p:txBody>
      </p:sp>
    </p:spTree>
    <p:extLst>
      <p:ext uri="{BB962C8B-B14F-4D97-AF65-F5344CB8AC3E}">
        <p14:creationId xmlns:p14="http://schemas.microsoft.com/office/powerpoint/2010/main" val="929768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1678" y="382385"/>
            <a:ext cx="10178322" cy="1078667"/>
          </a:xfrm>
        </p:spPr>
        <p:txBody>
          <a:bodyPr>
            <a:normAutofit fontScale="90000"/>
          </a:bodyPr>
          <a:lstStyle/>
          <a:p>
            <a:pPr algn="ctr"/>
            <a:r>
              <a:rPr lang="ru-RU" sz="3600" b="1" dirty="0"/>
              <a:t>ОКАЗАНИЕ СКОРОЙ МЕДИЦИНСКОЙ ПОМОЩИ</a:t>
            </a:r>
            <a:r>
              <a:rPr lang="ru-RU" sz="3600" dirty="0"/>
              <a:t/>
            </a:r>
            <a:br>
              <a:rPr lang="ru-RU" sz="3600" dirty="0"/>
            </a:br>
            <a:r>
              <a:rPr lang="ru-RU" sz="3600" b="1" dirty="0"/>
              <a:t>НА ДОГОСПИТАЛЬНОМ ЭТАПЕ</a:t>
            </a:r>
            <a:endParaRPr lang="ru-RU" sz="3600" dirty="0"/>
          </a:p>
        </p:txBody>
      </p:sp>
      <p:sp>
        <p:nvSpPr>
          <p:cNvPr id="3" name="Объект 2"/>
          <p:cNvSpPr>
            <a:spLocks noGrp="1"/>
          </p:cNvSpPr>
          <p:nvPr>
            <p:ph idx="1"/>
          </p:nvPr>
        </p:nvSpPr>
        <p:spPr>
          <a:xfrm>
            <a:off x="1251678" y="1461053"/>
            <a:ext cx="10178322" cy="4418540"/>
          </a:xfrm>
        </p:spPr>
        <p:txBody>
          <a:bodyPr/>
          <a:lstStyle/>
          <a:p>
            <a:pPr marL="0" indent="0" algn="just">
              <a:buNone/>
            </a:pPr>
            <a:r>
              <a:rPr lang="ru-RU" sz="2400" b="1" dirty="0"/>
              <a:t>Диагностика: диагноз при травматических повреждениях половых путей устанавливают при сборе анамнеза, на основании объективного исследования: по данным осмотра наружных половых органов и входа во влагалище. </a:t>
            </a:r>
          </a:p>
          <a:p>
            <a:pPr lvl="0" algn="just"/>
            <a:r>
              <a:rPr lang="ru-RU" sz="2400" b="1" dirty="0"/>
              <a:t>Определить вид и характер повреждения с учетом возможности внутрибрюшного кровотечения. Необходимо помнить о том, что женщина может скрыть факт травмы, в частности при изнасиловании, а особенно при криминальном аборте.  </a:t>
            </a:r>
          </a:p>
          <a:p>
            <a:pPr lvl="0" algn="just"/>
            <a:r>
              <a:rPr lang="ru-RU" sz="2400" b="1" dirty="0"/>
              <a:t>Исследовать пульс, измерить артериальное давление, оценить степень гемодинамических нарушений. </a:t>
            </a:r>
          </a:p>
          <a:p>
            <a:endParaRPr lang="ru-RU" dirty="0"/>
          </a:p>
        </p:txBody>
      </p:sp>
    </p:spTree>
    <p:extLst>
      <p:ext uri="{BB962C8B-B14F-4D97-AF65-F5344CB8AC3E}">
        <p14:creationId xmlns:p14="http://schemas.microsoft.com/office/powerpoint/2010/main" val="3983375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1678" y="382385"/>
            <a:ext cx="10178322" cy="1058789"/>
          </a:xfrm>
        </p:spPr>
        <p:txBody>
          <a:bodyPr>
            <a:normAutofit fontScale="90000"/>
          </a:bodyPr>
          <a:lstStyle/>
          <a:p>
            <a:pPr algn="ctr"/>
            <a:r>
              <a:rPr lang="ru-RU" sz="3600" b="1" dirty="0"/>
              <a:t>ОКАЗАНИЕ СКОРОЙ МЕДИЦИНСКОЙ ПОМОЩИ</a:t>
            </a:r>
            <a:r>
              <a:rPr lang="ru-RU" sz="3600" dirty="0"/>
              <a:t/>
            </a:r>
            <a:br>
              <a:rPr lang="ru-RU" sz="3600" dirty="0"/>
            </a:br>
            <a:r>
              <a:rPr lang="ru-RU" sz="3600" b="1" dirty="0"/>
              <a:t>НА ДОГОСПИТАЛЬНОМ ЭТАПЕ</a:t>
            </a:r>
            <a:endParaRPr lang="ru-RU" sz="3600" dirty="0"/>
          </a:p>
        </p:txBody>
      </p:sp>
      <p:sp>
        <p:nvSpPr>
          <p:cNvPr id="3" name="Объект 2"/>
          <p:cNvSpPr>
            <a:spLocks noGrp="1"/>
          </p:cNvSpPr>
          <p:nvPr>
            <p:ph idx="1"/>
          </p:nvPr>
        </p:nvSpPr>
        <p:spPr>
          <a:xfrm>
            <a:off x="1251678" y="1441175"/>
            <a:ext cx="10178322" cy="4438418"/>
          </a:xfrm>
        </p:spPr>
        <p:txBody>
          <a:bodyPr>
            <a:normAutofit/>
          </a:bodyPr>
          <a:lstStyle/>
          <a:p>
            <a:pPr lvl="0" algn="just"/>
            <a:r>
              <a:rPr lang="ru-RU" sz="2400" b="1" dirty="0"/>
              <a:t>После оценки общего состояния пациентки, определить характер повреждений, наличие пятен крови, спермы, особенно на нижнем белье; имеется ли алкогольное (наркотическое) опьянение. При осмотре необходимо обращать внимание на соседние органы (уретру, анус) поскольку не исключается их сочетанная травма. Осмотр необходимо проводить комплексно с целью выявления возможных травм грудной клетки, головы и т.д. </a:t>
            </a:r>
          </a:p>
          <a:p>
            <a:pPr lvl="0" algn="just"/>
            <a:r>
              <a:rPr lang="ru-RU" sz="2400" b="1" dirty="0"/>
              <a:t>Уточнить наличие возможной беременности! </a:t>
            </a:r>
          </a:p>
          <a:p>
            <a:pPr lvl="0" algn="just"/>
            <a:r>
              <a:rPr lang="ru-RU" sz="2400" b="1" dirty="0"/>
              <a:t>При изнасиловании (или подозрении на оное) о случившемся немедленно извещают правоохранительные органы.</a:t>
            </a:r>
          </a:p>
          <a:p>
            <a:pPr algn="just"/>
            <a:endParaRPr lang="ru-RU" sz="2400" b="1" dirty="0"/>
          </a:p>
        </p:txBody>
      </p:sp>
    </p:spTree>
    <p:extLst>
      <p:ext uri="{BB962C8B-B14F-4D97-AF65-F5344CB8AC3E}">
        <p14:creationId xmlns:p14="http://schemas.microsoft.com/office/powerpoint/2010/main" val="2050321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1678" y="382385"/>
            <a:ext cx="10178322" cy="1098545"/>
          </a:xfrm>
        </p:spPr>
        <p:txBody>
          <a:bodyPr/>
          <a:lstStyle/>
          <a:p>
            <a:pPr algn="ctr"/>
            <a:r>
              <a:rPr lang="ru-RU" sz="3200" b="1" dirty="0">
                <a:solidFill>
                  <a:srgbClr val="2A1A00"/>
                </a:solidFill>
              </a:rPr>
              <a:t>ОКАЗАНИЕ СКОРОЙ МЕДИЦИНСКОЙ ПОМОЩИ</a:t>
            </a:r>
            <a:r>
              <a:rPr lang="ru-RU" sz="3200" dirty="0">
                <a:solidFill>
                  <a:srgbClr val="2A1A00"/>
                </a:solidFill>
              </a:rPr>
              <a:t/>
            </a:r>
            <a:br>
              <a:rPr lang="ru-RU" sz="3200" dirty="0">
                <a:solidFill>
                  <a:srgbClr val="2A1A00"/>
                </a:solidFill>
              </a:rPr>
            </a:br>
            <a:r>
              <a:rPr lang="ru-RU" sz="3200" b="1" dirty="0">
                <a:solidFill>
                  <a:srgbClr val="2A1A00"/>
                </a:solidFill>
              </a:rPr>
              <a:t>НА ДОГОСПИТАЛЬНОМ ЭТАПЕ</a:t>
            </a:r>
            <a:endParaRPr lang="ru-RU" dirty="0"/>
          </a:p>
        </p:txBody>
      </p:sp>
      <p:sp>
        <p:nvSpPr>
          <p:cNvPr id="3" name="Объект 2"/>
          <p:cNvSpPr>
            <a:spLocks noGrp="1"/>
          </p:cNvSpPr>
          <p:nvPr>
            <p:ph idx="1"/>
          </p:nvPr>
        </p:nvSpPr>
        <p:spPr>
          <a:xfrm>
            <a:off x="1251678" y="1480931"/>
            <a:ext cx="10178322" cy="4398662"/>
          </a:xfrm>
        </p:spPr>
        <p:txBody>
          <a:bodyPr>
            <a:normAutofit fontScale="85000" lnSpcReduction="20000"/>
          </a:bodyPr>
          <a:lstStyle/>
          <a:p>
            <a:pPr lvl="0" algn="just"/>
            <a:r>
              <a:rPr lang="ru-RU" sz="2600" b="1" dirty="0">
                <a:solidFill>
                  <a:srgbClr val="C00000"/>
                </a:solidFill>
              </a:rPr>
              <a:t>Успокоить пациентку, при необходимости ввести седативные средства (</a:t>
            </a:r>
            <a:r>
              <a:rPr lang="ru-RU" sz="2600" b="1" dirty="0" err="1">
                <a:solidFill>
                  <a:srgbClr val="C00000"/>
                </a:solidFill>
              </a:rPr>
              <a:t>диазепам</a:t>
            </a:r>
            <a:r>
              <a:rPr lang="ru-RU" sz="2600" b="1" dirty="0">
                <a:solidFill>
                  <a:srgbClr val="C00000"/>
                </a:solidFill>
              </a:rPr>
              <a:t> 5-10 мг в/в).</a:t>
            </a:r>
          </a:p>
          <a:p>
            <a:pPr lvl="0" algn="just"/>
            <a:r>
              <a:rPr lang="ru-RU" sz="2600" b="1" dirty="0">
                <a:solidFill>
                  <a:srgbClr val="C00000"/>
                </a:solidFill>
              </a:rPr>
              <a:t>Обезболить (</a:t>
            </a:r>
            <a:r>
              <a:rPr lang="ru-RU" sz="2600" b="1" dirty="0" err="1">
                <a:solidFill>
                  <a:srgbClr val="C00000"/>
                </a:solidFill>
              </a:rPr>
              <a:t>метамизол</a:t>
            </a:r>
            <a:r>
              <a:rPr lang="ru-RU" sz="2600" b="1" dirty="0">
                <a:solidFill>
                  <a:srgbClr val="C00000"/>
                </a:solidFill>
              </a:rPr>
              <a:t> 1 г (2 мл) в/в или в/м;  </a:t>
            </a:r>
            <a:r>
              <a:rPr lang="ru-RU" sz="2600" b="1" dirty="0" err="1">
                <a:solidFill>
                  <a:srgbClr val="C00000"/>
                </a:solidFill>
              </a:rPr>
              <a:t>кетопрофен</a:t>
            </a:r>
            <a:r>
              <a:rPr lang="ru-RU" sz="2600" b="1" dirty="0">
                <a:solidFill>
                  <a:srgbClr val="C00000"/>
                </a:solidFill>
              </a:rPr>
              <a:t> 100 мг (2 мл) в/м).</a:t>
            </a:r>
          </a:p>
          <a:p>
            <a:pPr lvl="0" algn="just"/>
            <a:r>
              <a:rPr lang="ru-RU" sz="2600" b="1" dirty="0">
                <a:solidFill>
                  <a:srgbClr val="C00000"/>
                </a:solidFill>
              </a:rPr>
              <a:t>При наличии обильных кровяных выделений ввести в/м или в/в </a:t>
            </a:r>
            <a:r>
              <a:rPr lang="ru-RU" sz="2600" b="1" dirty="0" err="1" smtClean="0">
                <a:solidFill>
                  <a:srgbClr val="C00000"/>
                </a:solidFill>
              </a:rPr>
              <a:t>транексам</a:t>
            </a:r>
            <a:r>
              <a:rPr lang="ru-RU" sz="2600" b="1" dirty="0" smtClean="0">
                <a:solidFill>
                  <a:srgbClr val="C00000"/>
                </a:solidFill>
              </a:rPr>
              <a:t>  </a:t>
            </a:r>
            <a:r>
              <a:rPr lang="ru-RU" sz="2600" b="1" dirty="0">
                <a:solidFill>
                  <a:srgbClr val="C00000"/>
                </a:solidFill>
              </a:rPr>
              <a:t>5 мл (С, 2-).</a:t>
            </a:r>
          </a:p>
          <a:p>
            <a:pPr lvl="0" algn="just"/>
            <a:r>
              <a:rPr lang="ru-RU" sz="2600" b="1" dirty="0">
                <a:solidFill>
                  <a:srgbClr val="C00000"/>
                </a:solidFill>
              </a:rPr>
              <a:t>При наличии открытой раны промежности  наложить давящую асептическую повязку, приложить холод. </a:t>
            </a:r>
          </a:p>
          <a:p>
            <a:pPr lvl="0" algn="just"/>
            <a:r>
              <a:rPr lang="ru-RU" sz="2600" b="1" dirty="0">
                <a:solidFill>
                  <a:srgbClr val="C00000"/>
                </a:solidFill>
              </a:rPr>
              <a:t>При наличии признаков геморрагического шока (озноб, холодный пот, снижение наполнения вен, тахикардия более 100 </a:t>
            </a:r>
            <a:r>
              <a:rPr lang="ru-RU" sz="2600" b="1" dirty="0" err="1">
                <a:solidFill>
                  <a:srgbClr val="C00000"/>
                </a:solidFill>
              </a:rPr>
              <a:t>вмин</a:t>
            </a:r>
            <a:r>
              <a:rPr lang="ru-RU" sz="2600" b="1" dirty="0">
                <a:solidFill>
                  <a:srgbClr val="C00000"/>
                </a:solidFill>
              </a:rPr>
              <a:t>, гипотония менее АД </a:t>
            </a:r>
            <a:r>
              <a:rPr lang="ru-RU" sz="2600" b="1" dirty="0" err="1">
                <a:solidFill>
                  <a:srgbClr val="C00000"/>
                </a:solidFill>
              </a:rPr>
              <a:t>сист</a:t>
            </a:r>
            <a:r>
              <a:rPr lang="ru-RU" sz="2600" b="1" dirty="0">
                <a:solidFill>
                  <a:srgbClr val="C00000"/>
                </a:solidFill>
              </a:rPr>
              <a:t>. менее 100 мм </a:t>
            </a:r>
            <a:r>
              <a:rPr lang="ru-RU" sz="2600" b="1" dirty="0" err="1">
                <a:solidFill>
                  <a:srgbClr val="C00000"/>
                </a:solidFill>
              </a:rPr>
              <a:t>рт.ст</a:t>
            </a:r>
            <a:r>
              <a:rPr lang="ru-RU" sz="2600" b="1" dirty="0">
                <a:solidFill>
                  <a:srgbClr val="C00000"/>
                </a:solidFill>
              </a:rPr>
              <a:t>.) наладить надёжный венозный доступ, начать </a:t>
            </a:r>
            <a:r>
              <a:rPr lang="ru-RU" sz="2600" b="1" dirty="0" err="1">
                <a:solidFill>
                  <a:srgbClr val="C00000"/>
                </a:solidFill>
              </a:rPr>
              <a:t>инфузию</a:t>
            </a:r>
            <a:r>
              <a:rPr lang="ru-RU" sz="2600" b="1" dirty="0">
                <a:solidFill>
                  <a:srgbClr val="C00000"/>
                </a:solidFill>
              </a:rPr>
              <a:t> плазмозамещающих растворов (</a:t>
            </a:r>
            <a:r>
              <a:rPr lang="ru-RU" sz="2600" b="1" dirty="0" err="1">
                <a:solidFill>
                  <a:srgbClr val="C00000"/>
                </a:solidFill>
              </a:rPr>
              <a:t>гидроксиэтилкрахмал</a:t>
            </a:r>
            <a:r>
              <a:rPr lang="ru-RU" sz="2600" b="1" dirty="0">
                <a:solidFill>
                  <a:srgbClr val="C00000"/>
                </a:solidFill>
              </a:rPr>
              <a:t> 400 мл, раствор натрия хлорида 0,9 % - 400 мл, раствор глюкозы 5 % - 400 мл).</a:t>
            </a:r>
          </a:p>
          <a:p>
            <a:endParaRPr lang="ru-RU" dirty="0"/>
          </a:p>
        </p:txBody>
      </p:sp>
    </p:spTree>
    <p:extLst>
      <p:ext uri="{BB962C8B-B14F-4D97-AF65-F5344CB8AC3E}">
        <p14:creationId xmlns:p14="http://schemas.microsoft.com/office/powerpoint/2010/main" val="3098932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a:solidFill>
                  <a:srgbClr val="2A1A00"/>
                </a:solidFill>
              </a:rPr>
              <a:t>ОКАЗАНИЕ СКОРОЙ МЕДИЦИНСКОЙ ПОМОЩИ</a:t>
            </a:r>
            <a:r>
              <a:rPr lang="ru-RU" sz="3200" dirty="0">
                <a:solidFill>
                  <a:srgbClr val="2A1A00"/>
                </a:solidFill>
              </a:rPr>
              <a:t/>
            </a:r>
            <a:br>
              <a:rPr lang="ru-RU" sz="3200" dirty="0">
                <a:solidFill>
                  <a:srgbClr val="2A1A00"/>
                </a:solidFill>
              </a:rPr>
            </a:br>
            <a:r>
              <a:rPr lang="ru-RU" sz="3200" b="1" dirty="0">
                <a:solidFill>
                  <a:srgbClr val="2A1A00"/>
                </a:solidFill>
              </a:rPr>
              <a:t>НА ДОГОСПИТАЛЬНОМ ЭТАПЕ</a:t>
            </a:r>
            <a:endParaRPr lang="ru-RU" dirty="0"/>
          </a:p>
        </p:txBody>
      </p:sp>
      <p:sp>
        <p:nvSpPr>
          <p:cNvPr id="3" name="Объект 2"/>
          <p:cNvSpPr>
            <a:spLocks noGrp="1"/>
          </p:cNvSpPr>
          <p:nvPr>
            <p:ph idx="1"/>
          </p:nvPr>
        </p:nvSpPr>
        <p:spPr>
          <a:xfrm>
            <a:off x="1251678" y="1391479"/>
            <a:ext cx="10178322" cy="4488114"/>
          </a:xfrm>
        </p:spPr>
        <p:txBody>
          <a:bodyPr>
            <a:normAutofit fontScale="92500" lnSpcReduction="20000"/>
          </a:bodyPr>
          <a:lstStyle/>
          <a:p>
            <a:pPr lvl="0" algn="just"/>
            <a:r>
              <a:rPr lang="ru-RU" sz="2400" b="1" dirty="0"/>
              <a:t>При обильном кровотечении с признаками прогрессирующего геморрагического шока брюшную аорту придавливают кулаком к позвоночнику слева от пупка (это удается сделать при вялой брюшной стенке). Недостатком пальцевого прижатия сосудов является невозможность длительной остановки кровотечения из-за того, что оказывающий помощь быстро устает. Но вместе с тем этот способ незаменим в тех случаях, когда невозможно тотчас остановить кровотечение более радикально.</a:t>
            </a:r>
          </a:p>
          <a:p>
            <a:pPr marL="0" indent="0" algn="just">
              <a:buNone/>
            </a:pPr>
            <a:r>
              <a:rPr lang="ru-RU" sz="2400" b="1" u="sng" dirty="0">
                <a:solidFill>
                  <a:srgbClr val="C00000"/>
                </a:solidFill>
              </a:rPr>
              <a:t>Что нельзя делать</a:t>
            </a:r>
            <a:r>
              <a:rPr lang="ru-RU" sz="2400" b="1" dirty="0"/>
              <a:t>: </a:t>
            </a:r>
          </a:p>
          <a:p>
            <a:pPr lvl="0" algn="just"/>
            <a:r>
              <a:rPr lang="ru-RU" sz="2400" b="1" dirty="0"/>
              <a:t>Не есть, не пить. </a:t>
            </a:r>
          </a:p>
          <a:p>
            <a:pPr lvl="0" algn="just"/>
            <a:r>
              <a:rPr lang="ru-RU" sz="2400" b="1" dirty="0"/>
              <a:t>Инородное тело не извлекать. </a:t>
            </a:r>
          </a:p>
          <a:p>
            <a:pPr algn="just"/>
            <a:r>
              <a:rPr lang="ru-RU" sz="2400" b="1" dirty="0"/>
              <a:t>При указании на изнасилование – не мыться, бельё не менять</a:t>
            </a:r>
            <a:r>
              <a:rPr lang="ru-RU" dirty="0"/>
              <a:t>. </a:t>
            </a:r>
            <a:endParaRPr lang="ru-RU" dirty="0" smtClean="0"/>
          </a:p>
          <a:p>
            <a:pPr lvl="0"/>
            <a:r>
              <a:rPr lang="ru-RU" sz="2600" b="1" dirty="0"/>
              <a:t>Не повышать САД&gt;100</a:t>
            </a:r>
            <a:r>
              <a:rPr lang="ru-RU" dirty="0" smtClean="0"/>
              <a:t>.</a:t>
            </a:r>
            <a:endParaRPr lang="ru-RU" dirty="0"/>
          </a:p>
        </p:txBody>
      </p:sp>
    </p:spTree>
    <p:extLst>
      <p:ext uri="{BB962C8B-B14F-4D97-AF65-F5344CB8AC3E}">
        <p14:creationId xmlns:p14="http://schemas.microsoft.com/office/powerpoint/2010/main" val="972112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a:t>Дальнейшее ведение пациента</a:t>
            </a:r>
            <a:endParaRPr lang="ru-RU" sz="3200" dirty="0"/>
          </a:p>
        </p:txBody>
      </p:sp>
      <p:sp>
        <p:nvSpPr>
          <p:cNvPr id="3" name="Объект 2"/>
          <p:cNvSpPr>
            <a:spLocks noGrp="1"/>
          </p:cNvSpPr>
          <p:nvPr>
            <p:ph idx="1"/>
          </p:nvPr>
        </p:nvSpPr>
        <p:spPr/>
        <p:txBody>
          <a:bodyPr/>
          <a:lstStyle/>
          <a:p>
            <a:pPr marL="0" indent="0" algn="just">
              <a:buNone/>
            </a:pPr>
            <a:r>
              <a:rPr lang="ru-RU" sz="2400" b="1" dirty="0"/>
              <a:t>Дальнейшее ведение пациента: </a:t>
            </a:r>
          </a:p>
          <a:p>
            <a:pPr lvl="0" algn="just"/>
            <a:r>
              <a:rPr lang="ru-RU" sz="2400" b="1" dirty="0"/>
              <a:t>Пациентки с травматическими повреждениями женских половых органов подлежат экстренной госпитализации в гинекологическое отделение многопрофильной больницы. Транспортировку осуществляют на носилках.</a:t>
            </a:r>
          </a:p>
          <a:p>
            <a:pPr lvl="0" algn="just"/>
            <a:r>
              <a:rPr lang="ru-RU" sz="2400" b="1" dirty="0"/>
              <a:t>При признаках шока через бюро госпитализации известить стационар, куда планируется доставить пациентку.</a:t>
            </a:r>
          </a:p>
          <a:p>
            <a:pPr algn="just"/>
            <a:endParaRPr lang="ru-RU" dirty="0"/>
          </a:p>
          <a:p>
            <a:endParaRPr lang="ru-RU" dirty="0"/>
          </a:p>
        </p:txBody>
      </p:sp>
    </p:spTree>
    <p:extLst>
      <p:ext uri="{BB962C8B-B14F-4D97-AF65-F5344CB8AC3E}">
        <p14:creationId xmlns:p14="http://schemas.microsoft.com/office/powerpoint/2010/main" val="834484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20428950">
            <a:off x="2255530" y="2221124"/>
            <a:ext cx="10178322" cy="1492132"/>
          </a:xfrm>
        </p:spPr>
        <p:txBody>
          <a:bodyPr/>
          <a:lstStyle/>
          <a:p>
            <a:r>
              <a:rPr lang="ru-RU" dirty="0" smtClean="0"/>
              <a:t>Спасибо за внимание!</a:t>
            </a:r>
            <a:endParaRPr lang="ru-RU" dirty="0"/>
          </a:p>
        </p:txBody>
      </p:sp>
    </p:spTree>
    <p:extLst>
      <p:ext uri="{BB962C8B-B14F-4D97-AF65-F5344CB8AC3E}">
        <p14:creationId xmlns:p14="http://schemas.microsoft.com/office/powerpoint/2010/main" val="2202881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ПЛАН ЛЕКЦИИ</a:t>
            </a:r>
            <a:endParaRPr lang="ru-RU" dirty="0"/>
          </a:p>
        </p:txBody>
      </p:sp>
      <p:sp>
        <p:nvSpPr>
          <p:cNvPr id="3" name="Объект 2"/>
          <p:cNvSpPr>
            <a:spLocks noGrp="1"/>
          </p:cNvSpPr>
          <p:nvPr>
            <p:ph idx="1"/>
          </p:nvPr>
        </p:nvSpPr>
        <p:spPr/>
        <p:txBody>
          <a:bodyPr/>
          <a:lstStyle/>
          <a:p>
            <a:r>
              <a:rPr lang="ru-RU" dirty="0" smtClean="0"/>
              <a:t>1. Определение </a:t>
            </a:r>
          </a:p>
          <a:p>
            <a:r>
              <a:rPr lang="ru-RU" dirty="0" smtClean="0"/>
              <a:t>2. Особенности травм наружных половых органов</a:t>
            </a:r>
          </a:p>
          <a:p>
            <a:r>
              <a:rPr lang="ru-RU" dirty="0" smtClean="0"/>
              <a:t>3. Классификация травм</a:t>
            </a:r>
          </a:p>
          <a:p>
            <a:r>
              <a:rPr lang="ru-RU" dirty="0" smtClean="0"/>
              <a:t>4. Травмы у девочек</a:t>
            </a:r>
          </a:p>
          <a:p>
            <a:r>
              <a:rPr lang="ru-RU" dirty="0" smtClean="0"/>
              <a:t>5. Перфорация матки</a:t>
            </a:r>
          </a:p>
          <a:p>
            <a:r>
              <a:rPr lang="ru-RU" dirty="0" smtClean="0"/>
              <a:t>6. Неотложная медицинская  помощь </a:t>
            </a:r>
            <a:endParaRPr lang="ru-RU" dirty="0"/>
          </a:p>
        </p:txBody>
      </p:sp>
    </p:spTree>
    <p:extLst>
      <p:ext uri="{BB962C8B-B14F-4D97-AF65-F5344CB8AC3E}">
        <p14:creationId xmlns:p14="http://schemas.microsoft.com/office/powerpoint/2010/main" val="85950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1678" y="382385"/>
            <a:ext cx="10178322" cy="820250"/>
          </a:xfrm>
        </p:spPr>
        <p:txBody>
          <a:bodyPr/>
          <a:lstStyle/>
          <a:p>
            <a:pPr algn="ctr"/>
            <a:r>
              <a:rPr lang="ru-RU" b="1" dirty="0"/>
              <a:t>Определение</a:t>
            </a:r>
            <a:endParaRPr lang="ru-RU" dirty="0"/>
          </a:p>
        </p:txBody>
      </p:sp>
      <p:sp>
        <p:nvSpPr>
          <p:cNvPr id="3" name="Объект 2"/>
          <p:cNvSpPr>
            <a:spLocks noGrp="1"/>
          </p:cNvSpPr>
          <p:nvPr>
            <p:ph idx="1"/>
          </p:nvPr>
        </p:nvSpPr>
        <p:spPr>
          <a:xfrm>
            <a:off x="1257300" y="1864647"/>
            <a:ext cx="10178322" cy="4498053"/>
          </a:xfrm>
        </p:spPr>
        <p:txBody>
          <a:bodyPr>
            <a:normAutofit/>
          </a:bodyPr>
          <a:lstStyle/>
          <a:p>
            <a:pPr algn="just"/>
            <a:r>
              <a:rPr lang="ru-RU" sz="2400" b="1" dirty="0"/>
              <a:t>Травматические повреждения половых путей могут возникать при дефлорации (особенно у детей и подростков), при половом акте (может быть и у рожавших женщин), при изнасиловании, при несчастных случаях, ДТП, ранениях во время введения во влагалище инородных тел с целью мастурбации или прерывания беременности во время криминального аборта. </a:t>
            </a:r>
          </a:p>
        </p:txBody>
      </p:sp>
    </p:spTree>
    <p:extLst>
      <p:ext uri="{BB962C8B-B14F-4D97-AF65-F5344CB8AC3E}">
        <p14:creationId xmlns:p14="http://schemas.microsoft.com/office/powerpoint/2010/main" val="1631350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Особенности </a:t>
            </a:r>
            <a:r>
              <a:rPr lang="ru-RU" dirty="0"/>
              <a:t>травм</a:t>
            </a:r>
          </a:p>
        </p:txBody>
      </p:sp>
      <p:sp>
        <p:nvSpPr>
          <p:cNvPr id="3" name="Объект 2"/>
          <p:cNvSpPr>
            <a:spLocks noGrp="1"/>
          </p:cNvSpPr>
          <p:nvPr>
            <p:ph idx="1"/>
          </p:nvPr>
        </p:nvSpPr>
        <p:spPr/>
        <p:txBody>
          <a:bodyPr>
            <a:normAutofit fontScale="92500" lnSpcReduction="10000"/>
          </a:bodyPr>
          <a:lstStyle/>
          <a:p>
            <a:pPr algn="just"/>
            <a:r>
              <a:rPr lang="ru-RU" sz="2400" b="1" dirty="0"/>
              <a:t>Особенностями травмы женских половых органов являются:</a:t>
            </a:r>
          </a:p>
          <a:p>
            <a:pPr algn="just"/>
            <a:r>
              <a:rPr lang="ru-RU" sz="2400" b="1" dirty="0"/>
              <a:t>а) Травма половых органов женщины, как правило, сопровождается значительным кровотечением, что требует необходимости оказания неотложной помощи; </a:t>
            </a:r>
          </a:p>
          <a:p>
            <a:pPr algn="just"/>
            <a:r>
              <a:rPr lang="ru-RU" sz="2400" b="1" dirty="0"/>
              <a:t>б) В значительной части случаев наружное кровотечение сочетается с внутренним;</a:t>
            </a:r>
          </a:p>
          <a:p>
            <a:pPr algn="just"/>
            <a:r>
              <a:rPr lang="ru-RU" sz="2400" b="1" dirty="0"/>
              <a:t>в) Вследствие анатомических особенностей травмы таза и половых органов часто сопровождаются повреждением кишечника, вне- или внутрибрюшинным разрывом мочевого пузыря; </a:t>
            </a:r>
          </a:p>
          <a:p>
            <a:endParaRPr lang="ru-RU" dirty="0"/>
          </a:p>
        </p:txBody>
      </p:sp>
    </p:spTree>
    <p:extLst>
      <p:ext uri="{BB962C8B-B14F-4D97-AF65-F5344CB8AC3E}">
        <p14:creationId xmlns:p14="http://schemas.microsoft.com/office/powerpoint/2010/main" val="2682400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КЛАССИФИКАЦИЯ</a:t>
            </a:r>
            <a:endParaRPr lang="ru-RU" dirty="0"/>
          </a:p>
        </p:txBody>
      </p:sp>
      <p:sp>
        <p:nvSpPr>
          <p:cNvPr id="3" name="Объект 2"/>
          <p:cNvSpPr>
            <a:spLocks noGrp="1"/>
          </p:cNvSpPr>
          <p:nvPr>
            <p:ph idx="1"/>
          </p:nvPr>
        </p:nvSpPr>
        <p:spPr>
          <a:xfrm>
            <a:off x="1251678" y="1331843"/>
            <a:ext cx="10178322" cy="5030857"/>
          </a:xfrm>
        </p:spPr>
        <p:txBody>
          <a:bodyPr>
            <a:normAutofit/>
          </a:bodyPr>
          <a:lstStyle/>
          <a:p>
            <a:pPr lvl="0" algn="just"/>
            <a:r>
              <a:rPr lang="ru-RU" sz="2400" b="1" dirty="0"/>
              <a:t>огнестрельные раны (сквозные, слепые, касательные);</a:t>
            </a:r>
          </a:p>
          <a:p>
            <a:pPr lvl="0" algn="just"/>
            <a:r>
              <a:rPr lang="ru-RU" sz="2400" b="1" dirty="0"/>
              <a:t>неогнестрельные повреждения (ушибы, резаные, колотые, рубленые, рваные раны);</a:t>
            </a:r>
          </a:p>
          <a:p>
            <a:pPr lvl="0" algn="just"/>
            <a:r>
              <a:rPr lang="ru-RU" sz="2400" b="1" dirty="0"/>
              <a:t>ожоги;</a:t>
            </a:r>
          </a:p>
          <a:p>
            <a:pPr lvl="0" algn="just"/>
            <a:r>
              <a:rPr lang="ru-RU" sz="2400" b="1" dirty="0"/>
              <a:t>комбинированные поражения.</a:t>
            </a:r>
          </a:p>
          <a:p>
            <a:pPr marL="0" indent="0" algn="just">
              <a:buNone/>
            </a:pPr>
            <a:r>
              <a:rPr lang="ru-RU" dirty="0" smtClean="0"/>
              <a:t>	Ранения </a:t>
            </a:r>
            <a:r>
              <a:rPr lang="ru-RU" dirty="0"/>
              <a:t>и закрытые повреждения женских половых органов делят на изолированные и сочетанные — с одновременным повреждением других органов, систем и областей тела (брюшной полости, таза, мочевыделительной системы).</a:t>
            </a:r>
          </a:p>
          <a:p>
            <a:pPr marL="0" indent="0" algn="just">
              <a:buNone/>
            </a:pPr>
            <a:r>
              <a:rPr lang="ru-RU" dirty="0" smtClean="0"/>
              <a:t>	По </a:t>
            </a:r>
            <a:r>
              <a:rPr lang="ru-RU" dirty="0"/>
              <a:t>тяжести повреждения травмы женских половых органов бывают легкими, средней тяжести и тяжелыми, что определяется характером и обширностью повреждений, величиной наружного и внутреннего кровотечения.</a:t>
            </a:r>
          </a:p>
          <a:p>
            <a:pPr algn="just"/>
            <a:endParaRPr lang="ru-RU" dirty="0"/>
          </a:p>
        </p:txBody>
      </p:sp>
    </p:spTree>
    <p:extLst>
      <p:ext uri="{BB962C8B-B14F-4D97-AF65-F5344CB8AC3E}">
        <p14:creationId xmlns:p14="http://schemas.microsoft.com/office/powerpoint/2010/main" val="3267419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t>Другие виды травм </a:t>
            </a:r>
            <a:r>
              <a:rPr lang="ru-RU" sz="3600" b="1" dirty="0"/>
              <a:t>женской интимной зоны</a:t>
            </a:r>
            <a:endParaRPr lang="ru-RU" sz="3600" dirty="0"/>
          </a:p>
        </p:txBody>
      </p:sp>
      <p:sp>
        <p:nvSpPr>
          <p:cNvPr id="3" name="Объект 2"/>
          <p:cNvSpPr>
            <a:spLocks noGrp="1"/>
          </p:cNvSpPr>
          <p:nvPr>
            <p:ph idx="1"/>
          </p:nvPr>
        </p:nvSpPr>
        <p:spPr/>
        <p:txBody>
          <a:bodyPr/>
          <a:lstStyle/>
          <a:p>
            <a:pPr lvl="0"/>
            <a:endParaRPr lang="ru-RU" b="1" dirty="0">
              <a:solidFill>
                <a:schemeClr val="tx1"/>
              </a:solidFill>
            </a:endParaRPr>
          </a:p>
        </p:txBody>
      </p:sp>
      <p:pic>
        <p:nvPicPr>
          <p:cNvPr id="4" name="Рисунок 3"/>
          <p:cNvPicPr>
            <a:picLocks noChangeAspect="1"/>
          </p:cNvPicPr>
          <p:nvPr/>
        </p:nvPicPr>
        <p:blipFill>
          <a:blip r:embed="rId2"/>
          <a:stretch>
            <a:fillRect/>
          </a:stretch>
        </p:blipFill>
        <p:spPr>
          <a:xfrm>
            <a:off x="1251678" y="2216426"/>
            <a:ext cx="8331512" cy="3160643"/>
          </a:xfrm>
          <a:prstGeom prst="rect">
            <a:avLst/>
          </a:prstGeom>
        </p:spPr>
      </p:pic>
    </p:spTree>
    <p:extLst>
      <p:ext uri="{BB962C8B-B14F-4D97-AF65-F5344CB8AC3E}">
        <p14:creationId xmlns:p14="http://schemas.microsoft.com/office/powerpoint/2010/main" val="3906417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dirty="0"/>
              <a:t>Травмы половых органов у девочек</a:t>
            </a:r>
            <a:r>
              <a:rPr lang="ru-RU" dirty="0"/>
              <a:t/>
            </a:r>
            <a:br>
              <a:rPr lang="ru-RU" dirty="0"/>
            </a:br>
            <a:endParaRPr lang="ru-RU" dirty="0"/>
          </a:p>
        </p:txBody>
      </p:sp>
      <p:sp>
        <p:nvSpPr>
          <p:cNvPr id="3" name="Объект 2"/>
          <p:cNvSpPr>
            <a:spLocks noGrp="1"/>
          </p:cNvSpPr>
          <p:nvPr>
            <p:ph idx="1"/>
          </p:nvPr>
        </p:nvSpPr>
        <p:spPr>
          <a:xfrm>
            <a:off x="1251678" y="1222513"/>
            <a:ext cx="10178322" cy="4657079"/>
          </a:xfrm>
        </p:spPr>
        <p:txBody>
          <a:bodyPr>
            <a:normAutofit fontScale="92500"/>
          </a:bodyPr>
          <a:lstStyle/>
          <a:p>
            <a:pPr algn="just" fontAlgn="base"/>
            <a:r>
              <a:rPr lang="ru-RU" sz="2400" b="1" u="sng" dirty="0"/>
              <a:t>Травматические повреждения гениталий в детском </a:t>
            </a:r>
            <a:r>
              <a:rPr lang="ru-RU" sz="2400" b="1" dirty="0"/>
              <a:t>возрасте обычно связаны с неосторожным поведением ребенка и окружающих, неблагоприятными внешними влияниями, умышленными действиями взрослых или других детей. Специалисты в сфере детской </a:t>
            </a:r>
            <a:r>
              <a:rPr lang="ru-RU" sz="2400" b="1" dirty="0">
                <a:hlinkClick r:id="rId2"/>
              </a:rPr>
              <a:t>гинекологии</a:t>
            </a:r>
            <a:r>
              <a:rPr lang="ru-RU" sz="2400" b="1" dirty="0"/>
              <a:t> и </a:t>
            </a:r>
            <a:r>
              <a:rPr lang="ru-RU" sz="2400" b="1" dirty="0">
                <a:hlinkClick r:id="rId3"/>
              </a:rPr>
              <a:t>травматологии</a:t>
            </a:r>
            <a:r>
              <a:rPr lang="ru-RU" sz="2400" b="1" dirty="0"/>
              <a:t> различают следующие основные причины травм репродуктивных органов у девочек:</a:t>
            </a:r>
          </a:p>
          <a:p>
            <a:pPr algn="just" fontAlgn="base"/>
            <a:r>
              <a:rPr lang="ru-RU" sz="2400" b="1" u="sng" dirty="0"/>
              <a:t>Несчастные случаи и аварии</a:t>
            </a:r>
            <a:r>
              <a:rPr lang="ru-RU" sz="2400" b="1" dirty="0"/>
              <a:t>. До 5-6 лет травмы в области гениталий обычно имеют бытовой характер и возникают в домашних условиях, иногда — в дошкольных учреждениях. Девочки после 6 лет зачастую получают повреждения вне дома, у детей старше 11 лет увеличивается частота спортивных травм. Наиболее распространенными причинами </a:t>
            </a:r>
            <a:r>
              <a:rPr lang="ru-RU" sz="2400" b="1" dirty="0" err="1"/>
              <a:t>травматизации</a:t>
            </a:r>
            <a:r>
              <a:rPr lang="ru-RU" sz="2400" b="1" dirty="0"/>
              <a:t> становятся падения на острые либо тупые предметы, удары, реже — влияние химических и термических факторов</a:t>
            </a:r>
            <a:r>
              <a:rPr lang="ru-RU" b="1" dirty="0"/>
              <a:t>.</a:t>
            </a:r>
          </a:p>
          <a:p>
            <a:endParaRPr lang="ru-RU" dirty="0"/>
          </a:p>
        </p:txBody>
      </p:sp>
    </p:spTree>
    <p:extLst>
      <p:ext uri="{BB962C8B-B14F-4D97-AF65-F5344CB8AC3E}">
        <p14:creationId xmlns:p14="http://schemas.microsoft.com/office/powerpoint/2010/main" val="3133416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dirty="0">
                <a:solidFill>
                  <a:srgbClr val="2A1A00"/>
                </a:solidFill>
              </a:rPr>
              <a:t>Травмы половых органов у девочек</a:t>
            </a:r>
            <a:endParaRPr lang="ru-RU" dirty="0"/>
          </a:p>
        </p:txBody>
      </p:sp>
      <p:sp>
        <p:nvSpPr>
          <p:cNvPr id="3" name="Объект 2"/>
          <p:cNvSpPr>
            <a:spLocks noGrp="1"/>
          </p:cNvSpPr>
          <p:nvPr>
            <p:ph idx="1"/>
          </p:nvPr>
        </p:nvSpPr>
        <p:spPr>
          <a:xfrm>
            <a:off x="1251678" y="1381539"/>
            <a:ext cx="10178322" cy="4981161"/>
          </a:xfrm>
        </p:spPr>
        <p:txBody>
          <a:bodyPr>
            <a:normAutofit fontScale="92500" lnSpcReduction="10000"/>
          </a:bodyPr>
          <a:lstStyle/>
          <a:p>
            <a:pPr algn="just" fontAlgn="base"/>
            <a:r>
              <a:rPr lang="ru-RU" sz="2400" b="1" dirty="0"/>
              <a:t>Родовой травматизм у девочек-подростков. </a:t>
            </a:r>
            <a:r>
              <a:rPr lang="ru-RU" sz="2400" b="1" dirty="0">
                <a:hlinkClick r:id="rId2"/>
              </a:rPr>
              <a:t>Роды</a:t>
            </a:r>
            <a:r>
              <a:rPr lang="ru-RU" sz="2400" b="1" dirty="0"/>
              <a:t> в подростковом возрасте сопряжены с высоким риском повреждения родовых путей — разрывов шейки матки, влагалища, промежности. Почти у половины юных рожениц отмечается </a:t>
            </a:r>
            <a:r>
              <a:rPr lang="ru-RU" sz="2400" b="1" dirty="0">
                <a:hlinkClick r:id="rId3"/>
              </a:rPr>
              <a:t>анатомическое сужение таза</a:t>
            </a:r>
            <a:r>
              <a:rPr lang="ru-RU" sz="2400" b="1" dirty="0"/>
              <a:t>, что в сочетании с частыми быстрыми или </a:t>
            </a:r>
            <a:r>
              <a:rPr lang="ru-RU" sz="2400" b="1" dirty="0">
                <a:hlinkClick r:id="rId4"/>
              </a:rPr>
              <a:t>стремительными родами</a:t>
            </a:r>
            <a:r>
              <a:rPr lang="ru-RU" sz="2400" b="1" dirty="0"/>
              <a:t> повышает вероятность разрушения мягких тканей. Расстройства, связанные с </a:t>
            </a:r>
            <a:r>
              <a:rPr lang="ru-RU" sz="2400" b="1" dirty="0" err="1"/>
              <a:t>травматизацией</a:t>
            </a:r>
            <a:r>
              <a:rPr lang="ru-RU" sz="2400" b="1" dirty="0"/>
              <a:t> гениталий в ходе родов, часто усугубляются гипотоническим </a:t>
            </a:r>
            <a:r>
              <a:rPr lang="ru-RU" sz="2400" b="1" dirty="0">
                <a:hlinkClick r:id="rId5"/>
              </a:rPr>
              <a:t>послеродовым кровотечением</a:t>
            </a:r>
            <a:r>
              <a:rPr lang="ru-RU" sz="2400" b="1" dirty="0"/>
              <a:t>.</a:t>
            </a:r>
          </a:p>
          <a:p>
            <a:pPr algn="just" fontAlgn="base"/>
            <a:r>
              <a:rPr lang="ru-RU" sz="2400" b="1" dirty="0"/>
              <a:t>Ятрогении. Крайне редко половые органы девочек повреждаются из-за неосторожного выполнения диагностических и лечебных манипуляций. Травмы становятся результатом общехирургических, гинекологических, урологических процедур. Повреждения гениталий возникают при грубом введении зонда, эндоскопа, другого оборудования, нарушении техники выполнения инвазивных вмешательств, лучевой терапии. При ятрогенном травматизме возможно формирование свищей между полыми органами</a:t>
            </a:r>
            <a:r>
              <a:rPr lang="ru-RU" dirty="0"/>
              <a:t>.</a:t>
            </a:r>
          </a:p>
          <a:p>
            <a:endParaRPr lang="ru-RU" dirty="0"/>
          </a:p>
        </p:txBody>
      </p:sp>
    </p:spTree>
    <p:extLst>
      <p:ext uri="{BB962C8B-B14F-4D97-AF65-F5344CB8AC3E}">
        <p14:creationId xmlns:p14="http://schemas.microsoft.com/office/powerpoint/2010/main" val="2730113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dirty="0"/>
              <a:t>Симптомы</a:t>
            </a:r>
            <a:br>
              <a:rPr lang="ru-RU" sz="3600" dirty="0"/>
            </a:br>
            <a:endParaRPr lang="ru-RU" sz="3600" dirty="0"/>
          </a:p>
        </p:txBody>
      </p:sp>
      <p:sp>
        <p:nvSpPr>
          <p:cNvPr id="3" name="Объект 2"/>
          <p:cNvSpPr>
            <a:spLocks noGrp="1"/>
          </p:cNvSpPr>
          <p:nvPr>
            <p:ph idx="1"/>
          </p:nvPr>
        </p:nvSpPr>
        <p:spPr>
          <a:xfrm>
            <a:off x="1251678" y="1212574"/>
            <a:ext cx="10178322" cy="5257799"/>
          </a:xfrm>
        </p:spPr>
        <p:txBody>
          <a:bodyPr>
            <a:normAutofit lnSpcReduction="10000"/>
          </a:bodyPr>
          <a:lstStyle/>
          <a:p>
            <a:pPr algn="just"/>
            <a:r>
              <a:rPr lang="ru-RU" dirty="0" smtClean="0">
                <a:solidFill>
                  <a:srgbClr val="000000"/>
                </a:solidFill>
                <a:latin typeface="arial" panose="020B0604020202020204" pitchFamily="34" charset="0"/>
              </a:rPr>
              <a:t>Пациентка обычно </a:t>
            </a:r>
            <a:r>
              <a:rPr lang="ru-RU" dirty="0">
                <a:solidFill>
                  <a:srgbClr val="000000"/>
                </a:solidFill>
                <a:latin typeface="arial" panose="020B0604020202020204" pitchFamily="34" charset="0"/>
              </a:rPr>
              <a:t>жалуется на интенсивную </a:t>
            </a:r>
            <a:r>
              <a:rPr lang="ru-RU" dirty="0">
                <a:solidFill>
                  <a:srgbClr val="0660DD"/>
                </a:solidFill>
                <a:latin typeface="arial" panose="020B0604020202020204" pitchFamily="34" charset="0"/>
                <a:hlinkClick r:id="rId2"/>
              </a:rPr>
              <a:t>боль</a:t>
            </a:r>
            <a:r>
              <a:rPr lang="ru-RU" dirty="0">
                <a:solidFill>
                  <a:srgbClr val="000000"/>
                </a:solidFill>
                <a:latin typeface="arial" panose="020B0604020202020204" pitchFamily="34" charset="0"/>
              </a:rPr>
              <a:t> в поврежденной </a:t>
            </a:r>
            <a:r>
              <a:rPr lang="ru-RU" dirty="0" smtClean="0">
                <a:solidFill>
                  <a:srgbClr val="000000"/>
                </a:solidFill>
                <a:latin typeface="arial" panose="020B0604020202020204" pitchFamily="34" charset="0"/>
              </a:rPr>
              <a:t>области</a:t>
            </a:r>
          </a:p>
          <a:p>
            <a:pPr algn="just"/>
            <a:r>
              <a:rPr lang="ru-RU" dirty="0" smtClean="0">
                <a:solidFill>
                  <a:srgbClr val="000000"/>
                </a:solidFill>
                <a:latin typeface="arial" panose="020B0604020202020204" pitchFamily="34" charset="0"/>
              </a:rPr>
              <a:t>С </a:t>
            </a:r>
            <a:r>
              <a:rPr lang="ru-RU" dirty="0">
                <a:solidFill>
                  <a:srgbClr val="000000"/>
                </a:solidFill>
                <a:latin typeface="arial" panose="020B0604020202020204" pitchFamily="34" charset="0"/>
              </a:rPr>
              <a:t>травмой наружных гениталий и при значительной части внутренних травм возникает </a:t>
            </a:r>
            <a:r>
              <a:rPr lang="ru-RU" u="sng" dirty="0" smtClean="0">
                <a:solidFill>
                  <a:schemeClr val="accent3"/>
                </a:solidFill>
                <a:latin typeface="arial" panose="020B0604020202020204" pitchFamily="34" charset="0"/>
              </a:rPr>
              <a:t>кровотечение</a:t>
            </a:r>
            <a:r>
              <a:rPr lang="ru-RU" dirty="0" smtClean="0">
                <a:solidFill>
                  <a:srgbClr val="000000"/>
                </a:solidFill>
                <a:latin typeface="arial" panose="020B0604020202020204" pitchFamily="34" charset="0"/>
              </a:rPr>
              <a:t>. </a:t>
            </a:r>
            <a:r>
              <a:rPr lang="ru-RU" dirty="0">
                <a:solidFill>
                  <a:srgbClr val="000000"/>
                </a:solidFill>
                <a:latin typeface="arial" panose="020B0604020202020204" pitchFamily="34" charset="0"/>
              </a:rPr>
              <a:t>Особенно массивным оно становится при разрыве кавернозных образований и венозных сплетений клитора, ранении больших сосудов промежности. Если целостность кожи или слизистых сохранена, образуются гематомы. Их размеры могут быть стабильными, постепенно или быстро увеличиваться (при повреждении артериального сосуда</a:t>
            </a:r>
            <a:r>
              <a:rPr lang="ru-RU" dirty="0" smtClean="0">
                <a:solidFill>
                  <a:srgbClr val="000000"/>
                </a:solidFill>
                <a:latin typeface="arial" panose="020B0604020202020204" pitchFamily="34" charset="0"/>
              </a:rPr>
              <a:t>).</a:t>
            </a:r>
          </a:p>
          <a:p>
            <a:pPr algn="just"/>
            <a:r>
              <a:rPr lang="ru-RU" dirty="0">
                <a:solidFill>
                  <a:srgbClr val="000000"/>
                </a:solidFill>
                <a:latin typeface="arial" panose="020B0604020202020204" pitchFamily="34" charset="0"/>
              </a:rPr>
              <a:t>При </a:t>
            </a:r>
            <a:r>
              <a:rPr lang="ru-RU" dirty="0" err="1">
                <a:solidFill>
                  <a:srgbClr val="000000"/>
                </a:solidFill>
                <a:latin typeface="arial" panose="020B0604020202020204" pitchFamily="34" charset="0"/>
              </a:rPr>
              <a:t>травмировании</a:t>
            </a:r>
            <a:r>
              <a:rPr lang="ru-RU" dirty="0">
                <a:solidFill>
                  <a:srgbClr val="000000"/>
                </a:solidFill>
                <a:latin typeface="arial" panose="020B0604020202020204" pitchFamily="34" charset="0"/>
              </a:rPr>
              <a:t> влагалища, матки выделяется кровь из половых путей, возможно внутреннее кровотечение, реже — формирование гематомы с ее распространением на наружные гениталии и клетчатку малого таза. О нарастании внутренней гематомы свидетельствует появление жалоб на распирающую боль</a:t>
            </a:r>
            <a:r>
              <a:rPr lang="ru-RU" dirty="0" smtClean="0">
                <a:solidFill>
                  <a:srgbClr val="000000"/>
                </a:solidFill>
                <a:latin typeface="arial" panose="020B0604020202020204" pitchFamily="34" charset="0"/>
              </a:rPr>
              <a:t>.</a:t>
            </a:r>
          </a:p>
          <a:p>
            <a:pPr algn="just"/>
            <a:r>
              <a:rPr lang="ru-RU" dirty="0">
                <a:solidFill>
                  <a:srgbClr val="000000"/>
                </a:solidFill>
                <a:latin typeface="arial" panose="020B0604020202020204" pitchFamily="34" charset="0"/>
              </a:rPr>
              <a:t>При сочетанных травмах половых и расположенных рядом органов возникает гематурия, </a:t>
            </a:r>
            <a:r>
              <a:rPr lang="ru-RU" dirty="0">
                <a:solidFill>
                  <a:srgbClr val="0660DD"/>
                </a:solidFill>
                <a:latin typeface="arial" panose="020B0604020202020204" pitchFamily="34" charset="0"/>
                <a:hlinkClick r:id="rId3"/>
              </a:rPr>
              <a:t>рези</a:t>
            </a:r>
            <a:r>
              <a:rPr lang="ru-RU" dirty="0">
                <a:solidFill>
                  <a:srgbClr val="000000"/>
                </a:solidFill>
                <a:latin typeface="arial" panose="020B0604020202020204" pitchFamily="34" charset="0"/>
              </a:rPr>
              <a:t> или </a:t>
            </a:r>
            <a:r>
              <a:rPr lang="ru-RU" dirty="0">
                <a:solidFill>
                  <a:srgbClr val="0660DD"/>
                </a:solidFill>
                <a:latin typeface="arial" panose="020B0604020202020204" pitchFamily="34" charset="0"/>
                <a:hlinkClick r:id="rId4"/>
              </a:rPr>
              <a:t>затруднение при мочеиспускании</a:t>
            </a:r>
            <a:r>
              <a:rPr lang="ru-RU" dirty="0">
                <a:solidFill>
                  <a:srgbClr val="000000"/>
                </a:solidFill>
                <a:latin typeface="arial" panose="020B0604020202020204" pitchFamily="34" charset="0"/>
              </a:rPr>
              <a:t>, тенезмы, непроизвольное отхождение газов и кала</a:t>
            </a:r>
            <a:endParaRPr lang="ru-RU" dirty="0" smtClean="0">
              <a:solidFill>
                <a:srgbClr val="000000"/>
              </a:solidFill>
              <a:latin typeface="arial" panose="020B0604020202020204" pitchFamily="34" charset="0"/>
            </a:endParaRPr>
          </a:p>
          <a:p>
            <a:endParaRPr lang="ru-RU" dirty="0"/>
          </a:p>
        </p:txBody>
      </p:sp>
    </p:spTree>
    <p:extLst>
      <p:ext uri="{BB962C8B-B14F-4D97-AF65-F5344CB8AC3E}">
        <p14:creationId xmlns:p14="http://schemas.microsoft.com/office/powerpoint/2010/main" val="2737591632"/>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Эмблема</Template>
  <TotalTime>71</TotalTime>
  <Words>953</Words>
  <Application>Microsoft Office PowerPoint</Application>
  <PresentationFormat>Широкоэкранный</PresentationFormat>
  <Paragraphs>84</Paragraphs>
  <Slides>18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18</vt:i4>
      </vt:variant>
    </vt:vector>
  </HeadingPairs>
  <TitlesOfParts>
    <vt:vector size="24" baseType="lpstr">
      <vt:lpstr>Arial</vt:lpstr>
      <vt:lpstr>Arial</vt:lpstr>
      <vt:lpstr>Corbel</vt:lpstr>
      <vt:lpstr>Gill Sans MT</vt:lpstr>
      <vt:lpstr>Impact</vt:lpstr>
      <vt:lpstr>Badge</vt:lpstr>
      <vt:lpstr>БПОУ ОО «МК»</vt:lpstr>
      <vt:lpstr>ПЛАН ЛЕКЦИИ</vt:lpstr>
      <vt:lpstr>Определение</vt:lpstr>
      <vt:lpstr>Особенности травм</vt:lpstr>
      <vt:lpstr>КЛАССИФИКАЦИЯ</vt:lpstr>
      <vt:lpstr>Другие виды травм женской интимной зоны</vt:lpstr>
      <vt:lpstr>Травмы половых органов у девочек </vt:lpstr>
      <vt:lpstr>Травмы половых органов у девочек</vt:lpstr>
      <vt:lpstr>Симптомы </vt:lpstr>
      <vt:lpstr>Симптомы</vt:lpstr>
      <vt:lpstr>Перфорация матки</vt:lpstr>
      <vt:lpstr>Клиническая картина Осложнения Диагностика</vt:lpstr>
      <vt:lpstr>ОКАЗАНИЕ СКОРОЙ МЕДИЦИНСКОЙ ПОМОЩИ НА ДОГОСПИТАЛЬНОМ ЭТАПЕ</vt:lpstr>
      <vt:lpstr>ОКАЗАНИЕ СКОРОЙ МЕДИЦИНСКОЙ ПОМОЩИ НА ДОГОСПИТАЛЬНОМ ЭТАПЕ</vt:lpstr>
      <vt:lpstr>ОКАЗАНИЕ СКОРОЙ МЕДИЦИНСКОЙ ПОМОЩИ НА ДОГОСПИТАЛЬНОМ ЭТАПЕ</vt:lpstr>
      <vt:lpstr>ОКАЗАНИЕ СКОРОЙ МЕДИЦИНСКОЙ ПОМОЩИ НА ДОГОСПИТАЛЬНОМ ЭТАПЕ</vt:lpstr>
      <vt:lpstr>Дальнейшее ведение пациента</vt:lpstr>
      <vt:lpstr>Спасибо за внимание!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БПОУ ОО «МК»</dc:title>
  <dc:creator>Галина</dc:creator>
  <cp:lastModifiedBy>Галина</cp:lastModifiedBy>
  <cp:revision>10</cp:revision>
  <dcterms:created xsi:type="dcterms:W3CDTF">2024-10-26T12:07:18Z</dcterms:created>
  <dcterms:modified xsi:type="dcterms:W3CDTF">2024-10-27T09:25:20Z</dcterms:modified>
</cp:coreProperties>
</file>