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58" r:id="rId5"/>
    <p:sldId id="259" r:id="rId6"/>
    <p:sldId id="265" r:id="rId7"/>
    <p:sldId id="260" r:id="rId8"/>
    <p:sldId id="261" r:id="rId9"/>
    <p:sldId id="270" r:id="rId10"/>
    <p:sldId id="271" r:id="rId11"/>
    <p:sldId id="272" r:id="rId12"/>
    <p:sldId id="262" r:id="rId13"/>
    <p:sldId id="263" r:id="rId14"/>
    <p:sldId id="264" r:id="rId15"/>
    <p:sldId id="266" r:id="rId16"/>
    <p:sldId id="267" r:id="rId17"/>
    <p:sldId id="274" r:id="rId18"/>
    <p:sldId id="268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6" d="100"/>
          <a:sy n="96" d="100"/>
        </p:scale>
        <p:origin x="9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107E955-80EB-4617-BB26-1CA4E2202DD3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26BC8D0-F7EC-45BB-B644-7A723F67E87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09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E955-80EB-4617-BB26-1CA4E2202DD3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C8D0-F7EC-45BB-B644-7A723F67E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1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E955-80EB-4617-BB26-1CA4E2202DD3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C8D0-F7EC-45BB-B644-7A723F67E87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591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E955-80EB-4617-BB26-1CA4E2202DD3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C8D0-F7EC-45BB-B644-7A723F67E87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88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E955-80EB-4617-BB26-1CA4E2202DD3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C8D0-F7EC-45BB-B644-7A723F67E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52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E955-80EB-4617-BB26-1CA4E2202DD3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C8D0-F7EC-45BB-B644-7A723F67E87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063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E955-80EB-4617-BB26-1CA4E2202DD3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C8D0-F7EC-45BB-B644-7A723F67E87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803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E955-80EB-4617-BB26-1CA4E2202DD3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C8D0-F7EC-45BB-B644-7A723F67E87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422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E955-80EB-4617-BB26-1CA4E2202DD3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C8D0-F7EC-45BB-B644-7A723F67E87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23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E955-80EB-4617-BB26-1CA4E2202DD3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C8D0-F7EC-45BB-B644-7A723F67E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80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E955-80EB-4617-BB26-1CA4E2202DD3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C8D0-F7EC-45BB-B644-7A723F67E87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06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E955-80EB-4617-BB26-1CA4E2202DD3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C8D0-F7EC-45BB-B644-7A723F67E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0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E955-80EB-4617-BB26-1CA4E2202DD3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C8D0-F7EC-45BB-B644-7A723F67E87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7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E955-80EB-4617-BB26-1CA4E2202DD3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C8D0-F7EC-45BB-B644-7A723F67E87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76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E955-80EB-4617-BB26-1CA4E2202DD3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C8D0-F7EC-45BB-B644-7A723F67E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1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E955-80EB-4617-BB26-1CA4E2202DD3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C8D0-F7EC-45BB-B644-7A723F67E87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43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E955-80EB-4617-BB26-1CA4E2202DD3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C8D0-F7EC-45BB-B644-7A723F67E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98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07E955-80EB-4617-BB26-1CA4E2202DD3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6BC8D0-F7EC-45BB-B644-7A723F67E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8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БПОУ ОО «МК»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  </a:t>
            </a:r>
            <a:r>
              <a:rPr lang="ru-RU" b="1" dirty="0" smtClean="0">
                <a:solidFill>
                  <a:srgbClr val="C00000"/>
                </a:solidFill>
              </a:rPr>
              <a:t>ПМ </a:t>
            </a:r>
            <a:r>
              <a:rPr lang="ru-RU" b="1" dirty="0">
                <a:solidFill>
                  <a:srgbClr val="C00000"/>
                </a:solidFill>
              </a:rPr>
              <a:t>03 Оказание неотложной помощи в акушерстве и </a:t>
            </a:r>
            <a:r>
              <a:rPr lang="ru-RU" b="1" dirty="0" smtClean="0">
                <a:solidFill>
                  <a:srgbClr val="C00000"/>
                </a:solidFill>
              </a:rPr>
              <a:t>гинекологии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Тема</a:t>
            </a:r>
            <a:r>
              <a:rPr lang="ru-RU" b="1" dirty="0">
                <a:solidFill>
                  <a:srgbClr val="C00000"/>
                </a:solidFill>
              </a:rPr>
              <a:t>: Неотложные состояния в гинекологии: внутренние и наружные </a:t>
            </a:r>
            <a:r>
              <a:rPr lang="ru-RU" b="1" dirty="0" smtClean="0">
                <a:solidFill>
                  <a:srgbClr val="C00000"/>
                </a:solidFill>
              </a:rPr>
              <a:t>кровотечения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ЦК ЛЕЧЕБНОЕ ДЕЛО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Преподаватель : Комарова Г.Я 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08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436870"/>
              </p:ext>
            </p:extLst>
          </p:nvPr>
        </p:nvGraphicFramePr>
        <p:xfrm>
          <a:off x="993912" y="529880"/>
          <a:ext cx="10137915" cy="578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583">
                  <a:extLst>
                    <a:ext uri="{9D8B030D-6E8A-4147-A177-3AD203B41FA5}">
                      <a16:colId xmlns:a16="http://schemas.microsoft.com/office/drawing/2014/main" val="2886575814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val="3122787204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val="1668027129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val="3106175596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val="2160130840"/>
                    </a:ext>
                  </a:extLst>
                </a:gridCol>
              </a:tblGrid>
              <a:tr h="537494">
                <a:tc>
                  <a:txBody>
                    <a:bodyPr/>
                    <a:lstStyle/>
                    <a:p>
                      <a:r>
                        <a:rPr lang="ru-RU" dirty="0" smtClean="0"/>
                        <a:t>Параметр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I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II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III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IV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536023"/>
                  </a:ext>
                </a:extLst>
              </a:tr>
              <a:tr h="5144582">
                <a:tc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Кровопотеря (мл)</a:t>
                      </a:r>
                    </a:p>
                    <a:p>
                      <a:pPr algn="l"/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pPr algn="l"/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Частота сердечных</a:t>
                      </a:r>
                    </a:p>
                    <a:p>
                      <a:pPr algn="l"/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сокращений (уд/мин)</a:t>
                      </a:r>
                    </a:p>
                    <a:p>
                      <a:pPr algn="l"/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Артериальное</a:t>
                      </a:r>
                    </a:p>
                    <a:p>
                      <a:pPr algn="l"/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Давление</a:t>
                      </a:r>
                    </a:p>
                    <a:p>
                      <a:pPr algn="l"/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pPr algn="l"/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Частота дыхания</a:t>
                      </a:r>
                    </a:p>
                    <a:p>
                      <a:pPr algn="l"/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(дых/мин)</a:t>
                      </a:r>
                    </a:p>
                    <a:p>
                      <a:pPr algn="l"/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pPr algn="l"/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Мочевыделение</a:t>
                      </a:r>
                    </a:p>
                    <a:p>
                      <a:pPr algn="l"/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(мл/час)</a:t>
                      </a:r>
                    </a:p>
                    <a:p>
                      <a:pPr algn="l"/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Уровень сознания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&lt;750</a:t>
                      </a:r>
                    </a:p>
                    <a:p>
                      <a:endParaRPr lang="ru-RU" dirty="0" smtClean="0"/>
                    </a:p>
                    <a:p>
                      <a:pPr algn="l"/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pPr algn="l"/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&lt;100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Нормальное</a:t>
                      </a:r>
                    </a:p>
                    <a:p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pPr algn="l"/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14-20</a:t>
                      </a:r>
                    </a:p>
                    <a:p>
                      <a:pPr algn="l"/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pPr algn="l"/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pPr algn="l"/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&gt;30</a:t>
                      </a:r>
                    </a:p>
                    <a:p>
                      <a:pPr algn="l"/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pPr algn="l"/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pPr algn="l"/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Ясное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750-1500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&gt;100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Снижено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20-30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20-30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Возбуждение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1500-2000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&gt;120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Снижено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30-40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5-15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Оглушение, сопор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&gt;2000</a:t>
                      </a:r>
                    </a:p>
                    <a:p>
                      <a:endParaRPr lang="ru-RU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&gt;140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l"/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Не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Определяется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&gt;35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Анурия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dirty="0" smtClean="0">
                        <a:solidFill>
                          <a:srgbClr val="1A1A1A"/>
                        </a:solidFill>
                        <a:effectLst/>
                        <a:latin typeface="YS Tex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rgbClr val="1A1A1A"/>
                          </a:solidFill>
                          <a:effectLst/>
                          <a:latin typeface="YS Text"/>
                        </a:rPr>
                        <a:t>Кома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357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870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3426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АЛГОРИТМ ДЕЙСТВИЙ ПРИ ГЕМОРРАГИЧЕСКОМ ШОКЕ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7590" y="1411356"/>
            <a:ext cx="10316817" cy="4394938"/>
          </a:xfrm>
          <a:ln>
            <a:solidFill>
              <a:schemeClr val="tx1"/>
            </a:solidFill>
            <a:prstDash val="sysDot"/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Внутреннее</a:t>
            </a:r>
            <a:r>
              <a:rPr lang="ru-RU" sz="8000" b="1" dirty="0" smtClean="0">
                <a:solidFill>
                  <a:srgbClr val="C00000"/>
                </a:solidFill>
              </a:rPr>
              <a:t>                      </a:t>
            </a:r>
            <a:r>
              <a:rPr lang="ru-RU" sz="8000" b="1" dirty="0">
                <a:solidFill>
                  <a:srgbClr val="C00000"/>
                </a:solidFill>
              </a:rPr>
              <a:t>КРОВОТЕЧЕНИЕ </a:t>
            </a:r>
            <a:r>
              <a:rPr lang="ru-RU" sz="8000" b="1" dirty="0" smtClean="0">
                <a:solidFill>
                  <a:srgbClr val="C00000"/>
                </a:solidFill>
              </a:rPr>
              <a:t>                         </a:t>
            </a:r>
            <a:r>
              <a:rPr lang="ru-RU" sz="8000" b="1" dirty="0" smtClean="0">
                <a:solidFill>
                  <a:srgbClr val="7030A0"/>
                </a:solidFill>
              </a:rPr>
              <a:t>Наружное</a:t>
            </a:r>
          </a:p>
          <a:p>
            <a:pPr marL="0" indent="0" algn="r">
              <a:buNone/>
            </a:pPr>
            <a:r>
              <a:rPr lang="ru-RU" sz="8000" b="1" dirty="0" smtClean="0">
                <a:solidFill>
                  <a:srgbClr val="7030A0"/>
                </a:solidFill>
              </a:rPr>
              <a:t>Остановка </a:t>
            </a:r>
            <a:r>
              <a:rPr lang="ru-RU" sz="8000" b="1" dirty="0">
                <a:solidFill>
                  <a:srgbClr val="7030A0"/>
                </a:solidFill>
              </a:rPr>
              <a:t>наружного кровотечения</a:t>
            </a:r>
          </a:p>
          <a:p>
            <a:pPr marL="0" indent="0" algn="ctr">
              <a:buNone/>
            </a:pPr>
            <a:r>
              <a:rPr lang="ru-RU" sz="7200" b="1" dirty="0">
                <a:solidFill>
                  <a:srgbClr val="0070C0"/>
                </a:solidFill>
              </a:rPr>
              <a:t>Осуществление эффективного венозного (внутрикостного) </a:t>
            </a:r>
            <a:r>
              <a:rPr lang="ru-RU" sz="7200" b="1" dirty="0" smtClean="0">
                <a:solidFill>
                  <a:srgbClr val="0070C0"/>
                </a:solidFill>
              </a:rPr>
              <a:t>доступа</a:t>
            </a:r>
          </a:p>
          <a:p>
            <a:pPr marL="0" indent="0" algn="ctr">
              <a:buNone/>
            </a:pPr>
            <a:r>
              <a:rPr lang="ru-RU" sz="6400" b="1" dirty="0">
                <a:solidFill>
                  <a:srgbClr val="0070C0"/>
                </a:solidFill>
              </a:rPr>
              <a:t>Информирование оперативного отдела о шоковом пациенте для принятия тактического решения о необходимости прибытия бригады </a:t>
            </a:r>
            <a:r>
              <a:rPr lang="ru-RU" sz="6400" b="1" dirty="0" err="1">
                <a:solidFill>
                  <a:srgbClr val="0070C0"/>
                </a:solidFill>
              </a:rPr>
              <a:t>АиР</a:t>
            </a:r>
            <a:endParaRPr lang="ru-RU" sz="6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6400" b="1" dirty="0">
                <a:solidFill>
                  <a:srgbClr val="0070C0"/>
                </a:solidFill>
              </a:rPr>
              <a:t>Респираторная поддержка (ингаляция О2)</a:t>
            </a:r>
          </a:p>
          <a:p>
            <a:pPr marL="0" indent="0" algn="just">
              <a:buNone/>
            </a:pPr>
            <a:r>
              <a:rPr lang="ru-RU" sz="5600" b="1" dirty="0">
                <a:solidFill>
                  <a:schemeClr val="accent2">
                    <a:lumMod val="75000"/>
                  </a:schemeClr>
                </a:solidFill>
              </a:rPr>
              <a:t>транексамовая кислота 1000 </a:t>
            </a:r>
            <a:r>
              <a:rPr lang="ru-RU" sz="5600" b="1" dirty="0" smtClean="0">
                <a:solidFill>
                  <a:schemeClr val="accent2">
                    <a:lumMod val="75000"/>
                  </a:schemeClr>
                </a:solidFill>
              </a:rPr>
              <a:t>мг                                                                      </a:t>
            </a:r>
            <a:r>
              <a:rPr lang="ru-RU" sz="5600" b="1" dirty="0" smtClean="0">
                <a:solidFill>
                  <a:srgbClr val="7030A0"/>
                </a:solidFill>
              </a:rPr>
              <a:t>Струйная </a:t>
            </a:r>
            <a:r>
              <a:rPr lang="ru-RU" sz="5600" b="1" dirty="0" err="1">
                <a:solidFill>
                  <a:srgbClr val="7030A0"/>
                </a:solidFill>
              </a:rPr>
              <a:t>инфузия</a:t>
            </a:r>
            <a:r>
              <a:rPr lang="ru-RU" sz="5600" b="1" dirty="0">
                <a:solidFill>
                  <a:srgbClr val="7030A0"/>
                </a:solidFill>
              </a:rPr>
              <a:t> кристаллоидов 800-1000 мл</a:t>
            </a:r>
          </a:p>
          <a:p>
            <a:pPr marL="0" indent="0">
              <a:buNone/>
            </a:pPr>
            <a:endParaRPr lang="ru-RU" sz="5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5600" b="1" dirty="0" smtClean="0">
                <a:solidFill>
                  <a:schemeClr val="accent2">
                    <a:lumMod val="75000"/>
                  </a:schemeClr>
                </a:solidFill>
              </a:rPr>
              <a:t>Струйная </a:t>
            </a:r>
            <a:r>
              <a:rPr lang="ru-RU" sz="5600" b="1" dirty="0" err="1" smtClean="0">
                <a:solidFill>
                  <a:schemeClr val="accent2">
                    <a:lumMod val="75000"/>
                  </a:schemeClr>
                </a:solidFill>
              </a:rPr>
              <a:t>инфузия</a:t>
            </a:r>
            <a:r>
              <a:rPr lang="ru-RU" sz="5600" b="1" dirty="0" smtClean="0">
                <a:solidFill>
                  <a:schemeClr val="accent2">
                    <a:lumMod val="75000"/>
                  </a:schemeClr>
                </a:solidFill>
              </a:rPr>
              <a:t> коллоидов </a:t>
            </a:r>
            <a:r>
              <a:rPr lang="ru-RU" sz="5600" b="1" dirty="0">
                <a:solidFill>
                  <a:schemeClr val="accent2">
                    <a:lumMod val="75000"/>
                  </a:schemeClr>
                </a:solidFill>
              </a:rPr>
              <a:t>до 800 </a:t>
            </a:r>
            <a:r>
              <a:rPr lang="ru-RU" sz="5600" b="1" dirty="0" smtClean="0">
                <a:solidFill>
                  <a:schemeClr val="accent2">
                    <a:lumMod val="75000"/>
                  </a:schemeClr>
                </a:solidFill>
              </a:rPr>
              <a:t>мл не </a:t>
            </a:r>
            <a:r>
              <a:rPr lang="ru-RU" sz="5600" b="1" dirty="0">
                <a:solidFill>
                  <a:schemeClr val="accent2">
                    <a:lumMod val="75000"/>
                  </a:schemeClr>
                </a:solidFill>
              </a:rPr>
              <a:t>более 15 </a:t>
            </a:r>
            <a:r>
              <a:rPr lang="ru-RU" sz="5600" b="1" dirty="0" smtClean="0">
                <a:solidFill>
                  <a:schemeClr val="accent2">
                    <a:lumMod val="75000"/>
                  </a:schemeClr>
                </a:solidFill>
              </a:rPr>
              <a:t>мл/кг                                                       </a:t>
            </a:r>
            <a:r>
              <a:rPr lang="ru-RU" sz="5600" b="1" dirty="0" smtClean="0">
                <a:solidFill>
                  <a:srgbClr val="7030A0"/>
                </a:solidFill>
              </a:rPr>
              <a:t> </a:t>
            </a:r>
            <a:r>
              <a:rPr lang="ru-RU" sz="5600" b="1" dirty="0" smtClean="0">
                <a:solidFill>
                  <a:srgbClr val="C00000"/>
                </a:solidFill>
              </a:rPr>
              <a:t>нет</a:t>
            </a:r>
            <a:r>
              <a:rPr lang="ru-RU" sz="5600" b="1" dirty="0" smtClean="0">
                <a:solidFill>
                  <a:srgbClr val="7030A0"/>
                </a:solidFill>
              </a:rPr>
              <a:t>    -        АД </a:t>
            </a:r>
            <a:r>
              <a:rPr lang="ru-RU" sz="5600" b="1" dirty="0">
                <a:solidFill>
                  <a:srgbClr val="7030A0"/>
                </a:solidFill>
              </a:rPr>
              <a:t>&gt; 80-90</a:t>
            </a:r>
          </a:p>
          <a:p>
            <a:pPr marL="0" indent="0">
              <a:buNone/>
            </a:pPr>
            <a:r>
              <a:rPr lang="ru-RU" sz="5600" b="1" dirty="0" smtClean="0">
                <a:solidFill>
                  <a:schemeClr val="accent2">
                    <a:lumMod val="75000"/>
                  </a:schemeClr>
                </a:solidFill>
              </a:rPr>
              <a:t>одновременно </a:t>
            </a:r>
            <a:r>
              <a:rPr lang="ru-RU" sz="5600" b="1" dirty="0">
                <a:solidFill>
                  <a:schemeClr val="accent2">
                    <a:lumMod val="75000"/>
                  </a:schemeClr>
                </a:solidFill>
              </a:rPr>
              <a:t>со </a:t>
            </a:r>
            <a:r>
              <a:rPr lang="ru-RU" sz="5600" b="1" dirty="0" smtClean="0">
                <a:solidFill>
                  <a:schemeClr val="accent2">
                    <a:lumMod val="75000"/>
                  </a:schemeClr>
                </a:solidFill>
              </a:rPr>
              <a:t>струйной </a:t>
            </a:r>
            <a:r>
              <a:rPr lang="ru-RU" sz="5600" b="1" dirty="0" err="1" smtClean="0">
                <a:solidFill>
                  <a:schemeClr val="accent2">
                    <a:lumMod val="75000"/>
                  </a:schemeClr>
                </a:solidFill>
              </a:rPr>
              <a:t>инфузией</a:t>
            </a:r>
            <a:r>
              <a:rPr lang="ru-RU" sz="5600" b="1" dirty="0" smtClean="0">
                <a:solidFill>
                  <a:schemeClr val="accent2">
                    <a:lumMod val="75000"/>
                  </a:schemeClr>
                </a:solidFill>
              </a:rPr>
              <a:t> кристаллоидов 800-1000                  </a:t>
            </a:r>
            <a:r>
              <a:rPr lang="ru-RU" sz="5600" b="1" dirty="0">
                <a:solidFill>
                  <a:srgbClr val="C00000"/>
                </a:solidFill>
              </a:rPr>
              <a:t>Струйная </a:t>
            </a:r>
            <a:r>
              <a:rPr lang="ru-RU" sz="5600" b="1" dirty="0" err="1" smtClean="0">
                <a:solidFill>
                  <a:srgbClr val="C00000"/>
                </a:solidFill>
              </a:rPr>
              <a:t>инфузия</a:t>
            </a:r>
            <a:r>
              <a:rPr lang="ru-RU" sz="5600" b="1" dirty="0" smtClean="0">
                <a:solidFill>
                  <a:srgbClr val="C00000"/>
                </a:solidFill>
              </a:rPr>
              <a:t>                   </a:t>
            </a:r>
            <a:r>
              <a:rPr lang="ru-RU" sz="5600" b="1" dirty="0" smtClean="0">
                <a:solidFill>
                  <a:srgbClr val="7030A0"/>
                </a:solidFill>
              </a:rPr>
              <a:t>да -    </a:t>
            </a:r>
            <a:r>
              <a:rPr lang="ru-RU" sz="5600" b="1" dirty="0">
                <a:solidFill>
                  <a:srgbClr val="7030A0"/>
                </a:solidFill>
              </a:rPr>
              <a:t>Медленное </a:t>
            </a:r>
            <a:r>
              <a:rPr lang="ru-RU" sz="5600" b="1" dirty="0" smtClean="0">
                <a:solidFill>
                  <a:srgbClr val="7030A0"/>
                </a:solidFill>
              </a:rPr>
              <a:t>                         </a:t>
            </a:r>
          </a:p>
          <a:p>
            <a:pPr marL="0" indent="0">
              <a:buNone/>
            </a:pPr>
            <a:r>
              <a:rPr lang="ru-RU" sz="5600" b="1" dirty="0" smtClean="0">
                <a:solidFill>
                  <a:srgbClr val="7030A0"/>
                </a:solidFill>
              </a:rPr>
              <a:t>                                                                                                                                                                                               капельное введение</a:t>
            </a:r>
          </a:p>
          <a:p>
            <a:pPr marL="0" indent="0">
              <a:buNone/>
            </a:pPr>
            <a:r>
              <a:rPr lang="ru-RU" sz="5600" b="1" dirty="0" smtClean="0">
                <a:solidFill>
                  <a:srgbClr val="7030A0"/>
                </a:solidFill>
              </a:rPr>
              <a:t>                                                                                                                                                                                               кристаллоидов</a:t>
            </a:r>
          </a:p>
          <a:p>
            <a:pPr marL="0" indent="0">
              <a:buNone/>
            </a:pPr>
            <a:r>
              <a:rPr lang="ru-RU" sz="5600" b="1" dirty="0" smtClean="0">
                <a:solidFill>
                  <a:srgbClr val="C00000"/>
                </a:solidFill>
              </a:rPr>
              <a:t>Транспортировка </a:t>
            </a:r>
            <a:r>
              <a:rPr lang="ru-RU" sz="5600" b="1" dirty="0">
                <a:solidFill>
                  <a:srgbClr val="C00000"/>
                </a:solidFill>
              </a:rPr>
              <a:t>в стационар </a:t>
            </a:r>
            <a:r>
              <a:rPr lang="ru-RU" sz="5600" b="1" dirty="0" smtClean="0">
                <a:solidFill>
                  <a:srgbClr val="C00000"/>
                </a:solidFill>
              </a:rPr>
              <a:t>в положении </a:t>
            </a:r>
            <a:r>
              <a:rPr lang="ru-RU" sz="5600" b="1" dirty="0">
                <a:solidFill>
                  <a:srgbClr val="C00000"/>
                </a:solidFill>
              </a:rPr>
              <a:t>пациента на спине </a:t>
            </a:r>
            <a:r>
              <a:rPr lang="ru-RU" sz="5600" b="1" dirty="0" smtClean="0">
                <a:solidFill>
                  <a:srgbClr val="C00000"/>
                </a:solidFill>
              </a:rPr>
              <a:t>с приподнятым </a:t>
            </a:r>
            <a:r>
              <a:rPr lang="ru-RU" sz="5600" b="1" dirty="0">
                <a:solidFill>
                  <a:srgbClr val="C00000"/>
                </a:solidFill>
              </a:rPr>
              <a:t>ножным </a:t>
            </a:r>
            <a:r>
              <a:rPr lang="ru-RU" sz="5600" b="1" dirty="0" smtClean="0">
                <a:solidFill>
                  <a:srgbClr val="C00000"/>
                </a:solidFill>
              </a:rPr>
              <a:t>концом (</a:t>
            </a:r>
            <a:r>
              <a:rPr lang="ru-RU" sz="5600" b="1" dirty="0">
                <a:solidFill>
                  <a:srgbClr val="C00000"/>
                </a:solidFill>
              </a:rPr>
              <a:t>положение </a:t>
            </a:r>
            <a:r>
              <a:rPr lang="ru-RU" sz="5600" b="1" dirty="0" err="1" smtClean="0">
                <a:solidFill>
                  <a:srgbClr val="C00000"/>
                </a:solidFill>
              </a:rPr>
              <a:t>Тренделенбурга</a:t>
            </a:r>
            <a:r>
              <a:rPr lang="ru-RU" sz="5600" b="1" dirty="0">
                <a:solidFill>
                  <a:srgbClr val="C00000"/>
                </a:solidFill>
              </a:rPr>
              <a:t>)</a:t>
            </a:r>
          </a:p>
          <a:p>
            <a:r>
              <a:rPr lang="ru-RU" sz="7200" b="1" dirty="0">
                <a:solidFill>
                  <a:srgbClr val="C00000"/>
                </a:solidFill>
              </a:rPr>
              <a:t>АД &gt; 80-90 </a:t>
            </a:r>
            <a:r>
              <a:rPr lang="ru-RU" sz="7200" b="1" dirty="0" err="1" smtClean="0">
                <a:solidFill>
                  <a:srgbClr val="C00000"/>
                </a:solidFill>
              </a:rPr>
              <a:t>мм.рт.ст</a:t>
            </a:r>
            <a:r>
              <a:rPr lang="ru-RU" sz="7200" b="1" dirty="0" smtClean="0">
                <a:solidFill>
                  <a:srgbClr val="C00000"/>
                </a:solidFill>
              </a:rPr>
              <a:t> </a:t>
            </a:r>
            <a:r>
              <a:rPr lang="ru-RU" sz="7200" b="1" u="sng" dirty="0" smtClean="0">
                <a:solidFill>
                  <a:srgbClr val="C00000"/>
                </a:solidFill>
              </a:rPr>
              <a:t>– </a:t>
            </a:r>
            <a:r>
              <a:rPr lang="ru-RU" sz="8000" b="1" u="sng" dirty="0" smtClean="0">
                <a:solidFill>
                  <a:srgbClr val="FF0000"/>
                </a:solidFill>
              </a:rPr>
              <a:t>нет</a:t>
            </a:r>
            <a:r>
              <a:rPr lang="ru-RU" sz="7200" b="1" u="sng" dirty="0" smtClean="0">
                <a:solidFill>
                  <a:srgbClr val="C00000"/>
                </a:solidFill>
              </a:rPr>
              <a:t>- </a:t>
            </a:r>
            <a:r>
              <a:rPr lang="ru-RU" sz="7200" b="1" dirty="0" smtClean="0">
                <a:solidFill>
                  <a:srgbClr val="C00000"/>
                </a:solidFill>
              </a:rPr>
              <a:t>Дофамин </a:t>
            </a:r>
            <a:r>
              <a:rPr lang="ru-RU" sz="7200" b="1" dirty="0">
                <a:solidFill>
                  <a:srgbClr val="C00000"/>
                </a:solidFill>
              </a:rPr>
              <a:t>100 мг в 200 </a:t>
            </a:r>
            <a:r>
              <a:rPr lang="ru-RU" sz="7200" b="1" dirty="0" smtClean="0">
                <a:solidFill>
                  <a:srgbClr val="C00000"/>
                </a:solidFill>
              </a:rPr>
              <a:t>мл </a:t>
            </a:r>
            <a:r>
              <a:rPr lang="ru-RU" sz="7200" b="1" dirty="0" err="1" smtClean="0">
                <a:solidFill>
                  <a:srgbClr val="C00000"/>
                </a:solidFill>
              </a:rPr>
              <a:t>кристаллоидного</a:t>
            </a:r>
            <a:r>
              <a:rPr lang="ru-RU" sz="7200" b="1" dirty="0" smtClean="0">
                <a:solidFill>
                  <a:srgbClr val="C00000"/>
                </a:solidFill>
              </a:rPr>
              <a:t> раствора со </a:t>
            </a:r>
            <a:r>
              <a:rPr lang="ru-RU" sz="7200" b="1" dirty="0">
                <a:solidFill>
                  <a:srgbClr val="C00000"/>
                </a:solidFill>
              </a:rPr>
              <a:t>скоростью 5-10 мкг/кг в </a:t>
            </a:r>
            <a:r>
              <a:rPr lang="ru-RU" sz="7200" b="1" dirty="0" smtClean="0">
                <a:solidFill>
                  <a:srgbClr val="C00000"/>
                </a:solidFill>
              </a:rPr>
              <a:t>мин (</a:t>
            </a:r>
            <a:r>
              <a:rPr lang="ru-RU" sz="7200" b="1" dirty="0">
                <a:solidFill>
                  <a:srgbClr val="C00000"/>
                </a:solidFill>
              </a:rPr>
              <a:t>8-10 капель в мин</a:t>
            </a:r>
            <a:r>
              <a:rPr lang="ru-RU" sz="7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93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0752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Дисменорея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28800"/>
            <a:ext cx="9601196" cy="404706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200" b="1" dirty="0">
                <a:solidFill>
                  <a:srgbClr val="C00000"/>
                </a:solidFill>
              </a:rPr>
              <a:t>циклически повторяющийся болевой синдром, который обусловлен комплексом нейровегетативных, обменных и поведенческих нарушений, сопровождающих менструальное отторжение </a:t>
            </a:r>
            <a:r>
              <a:rPr lang="ru-RU" sz="3200" b="1" dirty="0" smtClean="0">
                <a:solidFill>
                  <a:srgbClr val="C00000"/>
                </a:solidFill>
              </a:rPr>
              <a:t>эндометрия</a:t>
            </a:r>
          </a:p>
          <a:p>
            <a:pPr marL="0" indent="0" algn="just">
              <a:buNone/>
            </a:pPr>
            <a:r>
              <a:rPr lang="ru-RU" b="1" dirty="0"/>
              <a:t>Клинические формы дисменореи</a:t>
            </a:r>
          </a:p>
          <a:p>
            <a:pPr algn="just"/>
            <a:r>
              <a:rPr lang="ru-RU" b="1" dirty="0"/>
              <a:t>Первичная дисменорея</a:t>
            </a:r>
          </a:p>
          <a:p>
            <a:pPr marL="0" indent="0" algn="just">
              <a:buNone/>
            </a:pPr>
            <a:r>
              <a:rPr lang="ru-RU" b="1" dirty="0"/>
              <a:t>• функциональная, у молодых девушек и женщин, боли появляются </a:t>
            </a:r>
            <a:r>
              <a:rPr lang="ru-RU" b="1" dirty="0" smtClean="0"/>
              <a:t>через </a:t>
            </a:r>
            <a:r>
              <a:rPr lang="ru-RU" b="1" dirty="0"/>
              <a:t>1-3 года после </a:t>
            </a:r>
            <a:r>
              <a:rPr lang="ru-RU" b="1" dirty="0" err="1"/>
              <a:t>менархе</a:t>
            </a:r>
            <a:endParaRPr lang="ru-RU" b="1" dirty="0"/>
          </a:p>
          <a:p>
            <a:pPr algn="just"/>
            <a:r>
              <a:rPr lang="ru-RU" b="1" dirty="0"/>
              <a:t>Вторичная дисменорея</a:t>
            </a:r>
          </a:p>
          <a:p>
            <a:pPr marL="0" indent="0" algn="just">
              <a:buNone/>
            </a:pPr>
            <a:r>
              <a:rPr lang="ru-RU" b="1" dirty="0"/>
              <a:t>• чаще у женщин после 30 лет на фоне органических нарушений </a:t>
            </a:r>
            <a:r>
              <a:rPr lang="ru-RU" b="1" dirty="0" smtClean="0"/>
              <a:t>половой </a:t>
            </a:r>
            <a:r>
              <a:rPr lang="ru-RU" b="1" dirty="0"/>
              <a:t>системы и соматических заболеваний</a:t>
            </a:r>
          </a:p>
          <a:p>
            <a:pPr algn="just"/>
            <a:r>
              <a:rPr lang="ru-RU" b="1" dirty="0"/>
              <a:t>Компенсированная форма</a:t>
            </a:r>
          </a:p>
          <a:p>
            <a:pPr marL="0" indent="0" algn="just">
              <a:buNone/>
            </a:pPr>
            <a:r>
              <a:rPr lang="ru-RU" b="1" dirty="0"/>
              <a:t>• выраженность и характер патологического процесса с годами не </a:t>
            </a:r>
            <a:r>
              <a:rPr lang="ru-RU" b="1" dirty="0" smtClean="0"/>
              <a:t>изменяются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45013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Клиническая картина </a:t>
            </a:r>
            <a:r>
              <a:rPr lang="ru-RU" b="1" dirty="0" smtClean="0"/>
              <a:t>дисменореи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25148"/>
            <a:ext cx="9601196" cy="3766930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резкие приступообразные боли за 1-2 дня до и в </a:t>
            </a:r>
            <a:r>
              <a:rPr lang="ru-RU" b="1" dirty="0" smtClean="0"/>
              <a:t>первые </a:t>
            </a:r>
            <a:r>
              <a:rPr lang="ru-RU" b="1" dirty="0"/>
              <a:t>дни </a:t>
            </a:r>
            <a:r>
              <a:rPr lang="ru-RU" b="1" dirty="0" smtClean="0"/>
              <a:t>менструации, </a:t>
            </a:r>
            <a:r>
              <a:rPr lang="ru-RU" b="1" dirty="0"/>
              <a:t>внизу живота, </a:t>
            </a:r>
            <a:r>
              <a:rPr lang="ru-RU" b="1" dirty="0" err="1"/>
              <a:t>иррадиируют</a:t>
            </a:r>
            <a:r>
              <a:rPr lang="ru-RU" b="1" dirty="0"/>
              <a:t> чаще в поясничную </a:t>
            </a:r>
            <a:r>
              <a:rPr lang="ru-RU" b="1" dirty="0" smtClean="0"/>
              <a:t>область , сопровождаются </a:t>
            </a:r>
            <a:r>
              <a:rPr lang="ru-RU" b="1" dirty="0"/>
              <a:t>общей нейровегетативной </a:t>
            </a:r>
            <a:r>
              <a:rPr lang="ru-RU" b="1" dirty="0" smtClean="0"/>
              <a:t>симптоматикой </a:t>
            </a:r>
            <a:endParaRPr lang="ru-RU" b="1" dirty="0"/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Степени тяжести дисменореи</a:t>
            </a:r>
            <a:r>
              <a:rPr lang="ru-RU" b="1" dirty="0"/>
              <a:t>:</a:t>
            </a:r>
          </a:p>
          <a:p>
            <a:r>
              <a:rPr lang="ru-RU" b="1" dirty="0"/>
              <a:t>I степень – легкая</a:t>
            </a:r>
          </a:p>
          <a:p>
            <a:r>
              <a:rPr lang="ru-RU" b="1" dirty="0"/>
              <a:t>II степень – среднетяжелая</a:t>
            </a:r>
          </a:p>
          <a:p>
            <a:r>
              <a:rPr lang="ru-RU" b="1" dirty="0"/>
              <a:t>III степень - </a:t>
            </a:r>
            <a:r>
              <a:rPr lang="ru-RU" b="1" dirty="0" smtClean="0"/>
              <a:t>тяжелая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81349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5721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Неотложная помощь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35086"/>
            <a:ext cx="9601196" cy="3440781"/>
          </a:xfrm>
        </p:spPr>
        <p:txBody>
          <a:bodyPr/>
          <a:lstStyle/>
          <a:p>
            <a:pPr algn="just"/>
            <a:r>
              <a:rPr lang="ru-RU" b="1" u="sng" dirty="0"/>
              <a:t>Обезболивание</a:t>
            </a:r>
            <a:r>
              <a:rPr lang="ru-RU" b="1" dirty="0"/>
              <a:t>: </a:t>
            </a:r>
            <a:r>
              <a:rPr lang="ru-RU" b="1" dirty="0" err="1"/>
              <a:t>кеторолак</a:t>
            </a:r>
            <a:r>
              <a:rPr lang="ru-RU" b="1" dirty="0"/>
              <a:t> (</a:t>
            </a:r>
            <a:r>
              <a:rPr lang="ru-RU" b="1" dirty="0" err="1"/>
              <a:t>кеторол</a:t>
            </a:r>
            <a:r>
              <a:rPr lang="ru-RU" b="1" dirty="0"/>
              <a:t>) 3% 1 мл в/в </a:t>
            </a:r>
            <a:r>
              <a:rPr lang="ru-RU" b="1" dirty="0" smtClean="0"/>
              <a:t>или </a:t>
            </a:r>
            <a:r>
              <a:rPr lang="ru-RU" b="1" dirty="0" err="1"/>
              <a:t>метамизол</a:t>
            </a:r>
            <a:r>
              <a:rPr lang="ru-RU" b="1" dirty="0"/>
              <a:t> </a:t>
            </a:r>
            <a:r>
              <a:rPr lang="ru-RU" b="1" dirty="0" err="1"/>
              <a:t>натрия+питофенон+фенпивериния</a:t>
            </a:r>
            <a:r>
              <a:rPr lang="ru-RU" b="1" dirty="0"/>
              <a:t> </a:t>
            </a:r>
            <a:r>
              <a:rPr lang="ru-RU" b="1" dirty="0" smtClean="0"/>
              <a:t>бромид </a:t>
            </a:r>
            <a:r>
              <a:rPr lang="ru-RU" b="1" dirty="0"/>
              <a:t>(баралгин) 5 мл в/в.</a:t>
            </a:r>
          </a:p>
          <a:p>
            <a:pPr marL="0" indent="0" algn="just">
              <a:buNone/>
            </a:pPr>
            <a:r>
              <a:rPr lang="ru-RU" b="1" dirty="0"/>
              <a:t> </a:t>
            </a:r>
            <a:r>
              <a:rPr lang="ru-RU" b="1" u="sng" dirty="0"/>
              <a:t>Рекомендации для больных, оставленных дома</a:t>
            </a:r>
          </a:p>
          <a:p>
            <a:pPr algn="just"/>
            <a:r>
              <a:rPr lang="ru-RU" b="1" dirty="0"/>
              <a:t>При первичной </a:t>
            </a:r>
            <a:r>
              <a:rPr lang="ru-RU" b="1" dirty="0" err="1"/>
              <a:t>альгоменорее</a:t>
            </a:r>
            <a:r>
              <a:rPr lang="ru-RU" b="1" dirty="0"/>
              <a:t> с целью </a:t>
            </a:r>
            <a:r>
              <a:rPr lang="ru-RU" b="1" dirty="0" smtClean="0"/>
              <a:t>купирования </a:t>
            </a:r>
            <a:r>
              <a:rPr lang="ru-RU" b="1" dirty="0"/>
              <a:t>боли эффективно применение </a:t>
            </a:r>
            <a:r>
              <a:rPr lang="ru-RU" b="1" dirty="0" smtClean="0"/>
              <a:t>ибупрофена</a:t>
            </a:r>
          </a:p>
          <a:p>
            <a:pPr algn="just"/>
            <a:r>
              <a:rPr lang="ru-RU" dirty="0"/>
              <a:t>Госпитализация в </a:t>
            </a:r>
            <a:r>
              <a:rPr lang="ru-RU" dirty="0" smtClean="0"/>
              <a:t>подавляющем </a:t>
            </a:r>
            <a:r>
              <a:rPr lang="ru-RU" dirty="0"/>
              <a:t>большинстве </a:t>
            </a:r>
            <a:r>
              <a:rPr lang="ru-RU" dirty="0" smtClean="0"/>
              <a:t>случаев </a:t>
            </a:r>
            <a:r>
              <a:rPr lang="ru-RU" dirty="0"/>
              <a:t>не требуется.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20644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87033"/>
          </a:xfrm>
        </p:spPr>
        <p:txBody>
          <a:bodyPr/>
          <a:lstStyle/>
          <a:p>
            <a:r>
              <a:rPr lang="ru-RU" b="1" dirty="0"/>
              <a:t>Апоплексия яичника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17643"/>
            <a:ext cx="9601196" cy="385822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Апоплексия яичника </a:t>
            </a:r>
            <a:r>
              <a:rPr lang="ru-RU" b="1" dirty="0"/>
              <a:t>— внезапно наступившее кровоизлияние в яичник, сопровождающееся нарушением целостности его ткани и в ряде случаев кровотечением в брюшную полость при разрыве сосудов </a:t>
            </a:r>
            <a:r>
              <a:rPr lang="ru-RU" b="1" dirty="0" err="1"/>
              <a:t>граафова</a:t>
            </a:r>
            <a:r>
              <a:rPr lang="ru-RU" b="1" dirty="0"/>
              <a:t> пузырька, стромы яичника, желтого тела, кисты желтого тела, фолликулярной кисты. </a:t>
            </a:r>
            <a:r>
              <a:rPr lang="ru-RU" b="1" u="sng" dirty="0"/>
              <a:t>Различают 3 формы апоплексии яичника</a:t>
            </a:r>
            <a:r>
              <a:rPr lang="ru-RU" b="1" dirty="0"/>
              <a:t>: болевую, геморрагическую, смешанную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/>
              <a:t>Болевая форма </a:t>
            </a:r>
            <a:r>
              <a:rPr lang="ru-RU" dirty="0"/>
              <a:t>наблюдается при кровоизлиянии в ткань фолликула или желтого тела без кровотечения в брюшную полость, ведущий признак — боль. </a:t>
            </a:r>
            <a:endParaRPr lang="ru-RU" dirty="0" smtClean="0"/>
          </a:p>
          <a:p>
            <a:pPr algn="just"/>
            <a:r>
              <a:rPr lang="ru-RU" b="1" dirty="0" smtClean="0"/>
              <a:t>Геморрагическая </a:t>
            </a:r>
            <a:r>
              <a:rPr lang="ru-RU" b="1" dirty="0"/>
              <a:t>форма </a:t>
            </a:r>
            <a:r>
              <a:rPr lang="ru-RU" dirty="0"/>
              <a:t>характеризуется развитием </a:t>
            </a:r>
            <a:r>
              <a:rPr lang="ru-RU" dirty="0" err="1"/>
              <a:t>внутрибрюшного</a:t>
            </a:r>
            <a:r>
              <a:rPr lang="ru-RU" dirty="0"/>
              <a:t> кровотечения, ведущий признак — острая кровопотеря (с возможным развитием геморрагического </a:t>
            </a:r>
            <a:r>
              <a:rPr lang="ru-RU" dirty="0" smtClean="0"/>
              <a:t>шока</a:t>
            </a:r>
          </a:p>
          <a:p>
            <a:pPr algn="just"/>
            <a:r>
              <a:rPr lang="ru-RU" b="1" dirty="0" smtClean="0"/>
              <a:t>Смешанная </a:t>
            </a:r>
            <a:r>
              <a:rPr lang="ru-RU" b="1" dirty="0"/>
              <a:t>форма </a:t>
            </a:r>
            <a:r>
              <a:rPr lang="ru-RU" dirty="0"/>
              <a:t>включает признаки болевой и геморрагической формы.</a:t>
            </a:r>
          </a:p>
        </p:txBody>
      </p:sp>
    </p:spTree>
    <p:extLst>
      <p:ext uri="{BB962C8B-B14F-4D97-AF65-F5344CB8AC3E}">
        <p14:creationId xmlns:p14="http://schemas.microsoft.com/office/powerpoint/2010/main" val="1245798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10005389" cy="94605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 геморрагической или смешанной форме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При геморрагической или смешанной форме</a:t>
            </a:r>
          </a:p>
          <a:p>
            <a:r>
              <a:rPr lang="ru-RU" dirty="0"/>
              <a:t>1. Обеспечить надежный венозный доступ.</a:t>
            </a:r>
          </a:p>
          <a:p>
            <a:pPr algn="just"/>
            <a:r>
              <a:rPr lang="ru-RU" dirty="0"/>
              <a:t>2. </a:t>
            </a:r>
            <a:r>
              <a:rPr lang="ru-RU" dirty="0" err="1"/>
              <a:t>Инфузионная</a:t>
            </a:r>
            <a:r>
              <a:rPr lang="ru-RU" dirty="0"/>
              <a:t> терапия</a:t>
            </a:r>
            <a:r>
              <a:rPr lang="ru-RU" dirty="0" smtClean="0"/>
              <a:t>:— </a:t>
            </a:r>
            <a:r>
              <a:rPr lang="ru-RU" dirty="0"/>
              <a:t>при </a:t>
            </a:r>
            <a:r>
              <a:rPr lang="ru-RU" dirty="0" err="1"/>
              <a:t>АДсист</a:t>
            </a:r>
            <a:r>
              <a:rPr lang="ru-RU" dirty="0"/>
              <a:t> более 90 мм рт. ст. 0,9% раствор натрия </a:t>
            </a:r>
            <a:r>
              <a:rPr lang="ru-RU" dirty="0" smtClean="0"/>
              <a:t>хлорида </a:t>
            </a:r>
            <a:r>
              <a:rPr lang="ru-RU" dirty="0"/>
              <a:t>или раствор </a:t>
            </a:r>
            <a:r>
              <a:rPr lang="ru-RU" dirty="0" err="1"/>
              <a:t>Рингера</a:t>
            </a:r>
            <a:r>
              <a:rPr lang="ru-RU" dirty="0"/>
              <a:t> (или другие </a:t>
            </a:r>
            <a:r>
              <a:rPr lang="ru-RU" dirty="0" err="1" smtClean="0"/>
              <a:t>полиионные</a:t>
            </a:r>
            <a:r>
              <a:rPr lang="ru-RU" dirty="0" smtClean="0"/>
              <a:t> </a:t>
            </a:r>
            <a:r>
              <a:rPr lang="ru-RU" dirty="0"/>
              <a:t>растворы) во время транспортировки до </a:t>
            </a:r>
            <a:r>
              <a:rPr lang="ru-RU" dirty="0" smtClean="0"/>
              <a:t>момента </a:t>
            </a:r>
            <a:r>
              <a:rPr lang="ru-RU" dirty="0"/>
              <a:t>доставки в стационар</a:t>
            </a:r>
            <a:r>
              <a:rPr lang="ru-RU" dirty="0" smtClean="0"/>
              <a:t>;</a:t>
            </a:r>
          </a:p>
          <a:p>
            <a:pPr algn="just"/>
            <a:r>
              <a:rPr lang="ru-RU" dirty="0"/>
              <a:t>при геморрагическом шоке — оказание помощи по алгоритму «Геморрагический шок</a:t>
            </a:r>
            <a:r>
              <a:rPr lang="ru-RU" dirty="0" smtClean="0"/>
              <a:t>»</a:t>
            </a:r>
          </a:p>
          <a:p>
            <a:pPr marL="0" indent="0" algn="just">
              <a:buNone/>
            </a:pPr>
            <a:r>
              <a:rPr lang="ru-RU" b="1" i="1" dirty="0"/>
              <a:t>Немедленная </a:t>
            </a:r>
            <a:r>
              <a:rPr lang="ru-RU" b="1" i="1" dirty="0" smtClean="0"/>
              <a:t>госпитализация </a:t>
            </a:r>
            <a:r>
              <a:rPr lang="ru-RU" b="1" i="1" dirty="0"/>
              <a:t>на носилках. При неостановленном кровотечении оказание помощи не должно </a:t>
            </a:r>
            <a:r>
              <a:rPr lang="ru-RU" b="1" i="1" dirty="0" smtClean="0"/>
              <a:t>задерживать </a:t>
            </a:r>
            <a:r>
              <a:rPr lang="ru-RU" b="1" i="1" dirty="0"/>
              <a:t>госпитализацию</a:t>
            </a:r>
          </a:p>
        </p:txBody>
      </p:sp>
    </p:spTree>
    <p:extLst>
      <p:ext uri="{BB962C8B-B14F-4D97-AF65-F5344CB8AC3E}">
        <p14:creationId xmlns:p14="http://schemas.microsoft.com/office/powerpoint/2010/main" val="2473488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557" y="982132"/>
            <a:ext cx="10783955" cy="1303867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ОКАЗАНИЕ СКОРОЙ МЕДИЦИНСКОЙ ПОМОЩИ НА</a:t>
            </a:r>
            <a:br>
              <a:rPr lang="ru-RU" sz="2700" b="1" dirty="0"/>
            </a:br>
            <a:r>
              <a:rPr lang="ru-RU" sz="2700" b="1" dirty="0"/>
              <a:t>ГОСПИТАЛЬНОМ ЭТАПЕ В СТАЦИОНАРНОМ ОТДЕЛЕНИИ </a:t>
            </a:r>
            <a:r>
              <a:rPr lang="ru-RU" sz="2700" b="1" dirty="0" smtClean="0"/>
              <a:t>СКОРОЙ МЕДИЦИНСКОЙ </a:t>
            </a:r>
            <a:r>
              <a:rPr lang="ru-RU" sz="2700" b="1" dirty="0"/>
              <a:t>ПОМОЩИ (</a:t>
            </a:r>
            <a:r>
              <a:rPr lang="ru-RU" sz="2700" b="1" dirty="0" err="1"/>
              <a:t>СтОСМП</a:t>
            </a:r>
            <a:r>
              <a:rPr lang="ru-RU" dirty="0"/>
              <a:t>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77278"/>
            <a:ext cx="9601196" cy="379859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1A1A1A"/>
                </a:solidFill>
                <a:latin typeface="YS Text"/>
              </a:rPr>
              <a:t>При наличии признаков геморрагического шока больная,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минуя </a:t>
            </a:r>
            <a:r>
              <a:rPr lang="ru-RU" dirty="0" err="1" smtClean="0">
                <a:solidFill>
                  <a:srgbClr val="1A1A1A"/>
                </a:solidFill>
                <a:latin typeface="YS Text"/>
              </a:rPr>
              <a:t>СтОСМП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,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госпитализируется в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операционное отделение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для противошоковых </a:t>
            </a:r>
            <a:r>
              <a:rPr lang="ru-RU" dirty="0" err="1">
                <a:solidFill>
                  <a:srgbClr val="1A1A1A"/>
                </a:solidFill>
                <a:latin typeface="YS Text"/>
              </a:rPr>
              <a:t>меропритий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, где проводятся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противошоковые мероприятия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параллельно с диагностическими и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лечебными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При болевой форме АЯ:</a:t>
            </a:r>
          </a:p>
          <a:p>
            <a:pPr marL="0" indent="0">
              <a:buNone/>
            </a:pPr>
            <a:r>
              <a:rPr lang="ru-RU" dirty="0">
                <a:solidFill>
                  <a:srgbClr val="1A1A1A"/>
                </a:solidFill>
                <a:latin typeface="YS Text"/>
              </a:rPr>
              <a:t>- Осмотр специалиста (врач-акушер-гинеколог), при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необходимости смежных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специалистов: врача-хирурга, врача-уролога.</a:t>
            </a:r>
          </a:p>
          <a:p>
            <a:pPr marL="0" indent="0">
              <a:buNone/>
            </a:pPr>
            <a:r>
              <a:rPr lang="ru-RU" dirty="0">
                <a:solidFill>
                  <a:srgbClr val="1A1A1A"/>
                </a:solidFill>
                <a:latin typeface="YS Text"/>
              </a:rPr>
              <a:t>- Забор мочи, крови на исследования (клинический и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биохимический анализ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крови, </a:t>
            </a:r>
            <a:r>
              <a:rPr lang="ru-RU" dirty="0" err="1">
                <a:solidFill>
                  <a:srgbClr val="1A1A1A"/>
                </a:solidFill>
                <a:latin typeface="YS Text"/>
              </a:rPr>
              <a:t>коагулограмма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, общий анализ мочи, ХГЧ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для исключения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эктопической беременности).</a:t>
            </a:r>
          </a:p>
          <a:p>
            <a:pPr marL="0" indent="0">
              <a:buNone/>
            </a:pPr>
            <a:r>
              <a:rPr lang="ru-RU" dirty="0">
                <a:solidFill>
                  <a:srgbClr val="1A1A1A"/>
                </a:solidFill>
                <a:latin typeface="YS Text"/>
              </a:rPr>
              <a:t>- УЗ-исследование органов малого таза и брюшной полости.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1A1A1A"/>
                </a:solidFill>
                <a:latin typeface="YS Text"/>
              </a:rPr>
              <a:t>ЭКГ.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При признаках внутрибрюшного кровотечения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дополнительно: </a:t>
            </a:r>
            <a:r>
              <a:rPr lang="ru-RU" dirty="0" err="1" smtClean="0">
                <a:solidFill>
                  <a:srgbClr val="1A1A1A"/>
                </a:solidFill>
                <a:latin typeface="YS Text"/>
              </a:rPr>
              <a:t>Лапаро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(</a:t>
            </a:r>
            <a:r>
              <a:rPr lang="ru-RU" dirty="0" err="1" smtClean="0">
                <a:solidFill>
                  <a:srgbClr val="1A1A1A"/>
                </a:solidFill>
                <a:latin typeface="YS Text"/>
              </a:rPr>
              <a:t>кульдо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-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)</a:t>
            </a:r>
            <a:r>
              <a:rPr lang="ru-RU" dirty="0" err="1">
                <a:solidFill>
                  <a:srgbClr val="1A1A1A"/>
                </a:solidFill>
                <a:latin typeface="YS Text"/>
              </a:rPr>
              <a:t>центез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.</a:t>
            </a:r>
          </a:p>
          <a:p>
            <a:r>
              <a:rPr lang="ru-RU" dirty="0" smtClean="0">
                <a:solidFill>
                  <a:srgbClr val="1A1A1A"/>
                </a:solidFill>
                <a:latin typeface="YS Text"/>
              </a:rPr>
              <a:t>Осмотр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врачом-терапевтом (врачом-кардиологом).</a:t>
            </a:r>
          </a:p>
          <a:p>
            <a:pPr>
              <a:buFontTx/>
              <a:buChar char="-"/>
            </a:pPr>
            <a:endParaRPr lang="ru-RU" dirty="0">
              <a:solidFill>
                <a:srgbClr val="1A1A1A"/>
              </a:solidFill>
              <a:latin typeface="YS Text"/>
            </a:endParaRPr>
          </a:p>
          <a:p>
            <a:endParaRPr lang="ru-RU" dirty="0">
              <a:solidFill>
                <a:srgbClr val="1A1A1A"/>
              </a:solidFill>
              <a:latin typeface="YS Tex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830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93897"/>
            <a:ext cx="9601196" cy="79697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Внематочная беременность, прервавшаяся по типу разрыва трубы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759226"/>
            <a:ext cx="9601196" cy="4512366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Опорные симптомы разрыва трубы: задержка месячных (необязательный признак: в 15–20% случаев </a:t>
            </a:r>
            <a:r>
              <a:rPr lang="ru-RU" sz="1800" b="1" dirty="0" smtClean="0"/>
              <a:t>внематочную </a:t>
            </a:r>
            <a:r>
              <a:rPr lang="ru-RU" sz="1800" b="1" dirty="0"/>
              <a:t>беременность выявляют до задержки очередной менструации), внезапная боль внизу живота, </a:t>
            </a:r>
            <a:r>
              <a:rPr lang="ru-RU" sz="1800" b="1" dirty="0" smtClean="0"/>
              <a:t>быстрое </a:t>
            </a:r>
            <a:r>
              <a:rPr lang="ru-RU" sz="1800" b="1" dirty="0"/>
              <a:t>нарастание клиники внутрибрюшного кровотечения.</a:t>
            </a:r>
          </a:p>
          <a:p>
            <a:pPr marL="0" indent="0">
              <a:buNone/>
            </a:pPr>
            <a:r>
              <a:rPr lang="ru-RU" sz="1800" b="1" dirty="0"/>
              <a:t>1. Обеспечить надежный венозный доступ.</a:t>
            </a:r>
          </a:p>
          <a:p>
            <a:pPr marL="0" indent="0">
              <a:buNone/>
            </a:pPr>
            <a:r>
              <a:rPr lang="ru-RU" sz="1800" b="1" dirty="0"/>
              <a:t>2. </a:t>
            </a:r>
            <a:r>
              <a:rPr lang="ru-RU" sz="1800" b="1" dirty="0" err="1"/>
              <a:t>Инфузионная</a:t>
            </a:r>
            <a:r>
              <a:rPr lang="ru-RU" sz="1800" b="1" dirty="0"/>
              <a:t> </a:t>
            </a:r>
            <a:r>
              <a:rPr lang="ru-RU" sz="1800" b="1" dirty="0" smtClean="0"/>
              <a:t>терапия:</a:t>
            </a:r>
          </a:p>
          <a:p>
            <a:r>
              <a:rPr lang="ru-RU" sz="1800" b="1" dirty="0" smtClean="0"/>
              <a:t> </a:t>
            </a:r>
            <a:r>
              <a:rPr lang="ru-RU" sz="1800" b="1" dirty="0"/>
              <a:t>— при </a:t>
            </a:r>
            <a:r>
              <a:rPr lang="ru-RU" sz="1800" b="1" dirty="0" err="1"/>
              <a:t>АДсист</a:t>
            </a:r>
            <a:r>
              <a:rPr lang="ru-RU" sz="1800" b="1" dirty="0"/>
              <a:t> более 90 мм рт. ст. 0,9% раствор натрия </a:t>
            </a:r>
            <a:r>
              <a:rPr lang="ru-RU" sz="1800" b="1" dirty="0" smtClean="0"/>
              <a:t>хлорида </a:t>
            </a:r>
            <a:r>
              <a:rPr lang="ru-RU" sz="1800" b="1" dirty="0"/>
              <a:t>или раствор </a:t>
            </a:r>
            <a:r>
              <a:rPr lang="ru-RU" sz="1800" b="1" dirty="0" err="1"/>
              <a:t>Рингера</a:t>
            </a:r>
            <a:r>
              <a:rPr lang="ru-RU" sz="1800" b="1" dirty="0"/>
              <a:t> (или другие </a:t>
            </a:r>
            <a:r>
              <a:rPr lang="ru-RU" sz="1800" b="1" dirty="0" err="1" smtClean="0"/>
              <a:t>полиионные</a:t>
            </a:r>
            <a:r>
              <a:rPr lang="ru-RU" sz="1800" b="1" dirty="0" smtClean="0"/>
              <a:t> </a:t>
            </a:r>
            <a:r>
              <a:rPr lang="ru-RU" sz="1800" b="1" dirty="0"/>
              <a:t>растворы) во время транспортировки до </a:t>
            </a:r>
            <a:r>
              <a:rPr lang="ru-RU" sz="1800" b="1" dirty="0" smtClean="0"/>
              <a:t>момента </a:t>
            </a:r>
            <a:r>
              <a:rPr lang="ru-RU" sz="1800" b="1" dirty="0"/>
              <a:t>доставки в стационар;</a:t>
            </a:r>
          </a:p>
          <a:p>
            <a:r>
              <a:rPr lang="ru-RU" sz="1800" b="1" dirty="0"/>
              <a:t>— при геморрагическом шоке — оказание помощи по </a:t>
            </a:r>
            <a:r>
              <a:rPr lang="ru-RU" sz="1800" b="1" dirty="0" smtClean="0"/>
              <a:t>алгоритму </a:t>
            </a:r>
            <a:r>
              <a:rPr lang="ru-RU" sz="1800" b="1" dirty="0"/>
              <a:t>«Геморрагический шок</a:t>
            </a:r>
            <a:r>
              <a:rPr lang="ru-RU" sz="1800" b="1" dirty="0" smtClean="0"/>
              <a:t>».</a:t>
            </a:r>
          </a:p>
          <a:p>
            <a:pPr marL="0" indent="0">
              <a:buNone/>
            </a:pPr>
            <a:r>
              <a:rPr lang="ru-RU" sz="1800" b="1" dirty="0" smtClean="0"/>
              <a:t>Восполнение </a:t>
            </a:r>
            <a:r>
              <a:rPr lang="ru-RU" sz="1800" b="1" dirty="0"/>
              <a:t>ОЦК, </a:t>
            </a:r>
            <a:r>
              <a:rPr lang="ru-RU" sz="1800" b="1" dirty="0" smtClean="0"/>
              <a:t>при продолжающемся кровотечении – поддержание АД</a:t>
            </a:r>
            <a:endParaRPr lang="ru-RU" sz="1800" b="1" dirty="0"/>
          </a:p>
          <a:p>
            <a:r>
              <a:rPr lang="ru-RU" sz="1800" b="1" dirty="0"/>
              <a:t>Немедленная </a:t>
            </a:r>
            <a:r>
              <a:rPr lang="ru-RU" sz="1800" b="1" dirty="0" smtClean="0"/>
              <a:t>госпитализация на носилках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737280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5159" y="2473001"/>
            <a:ext cx="9601196" cy="1303867"/>
          </a:xfrm>
        </p:spPr>
        <p:txBody>
          <a:bodyPr/>
          <a:lstStyle/>
          <a:p>
            <a:r>
              <a:rPr lang="ru-RU" b="1" dirty="0" smtClean="0"/>
              <a:t>Спасибо за внимание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2211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План лекции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АМК</a:t>
            </a:r>
            <a:r>
              <a:rPr lang="ru-RU" dirty="0"/>
              <a:t>, этиология, </a:t>
            </a:r>
            <a:r>
              <a:rPr lang="ru-RU" dirty="0" smtClean="0"/>
              <a:t>лечебная тактика.</a:t>
            </a:r>
            <a:endParaRPr lang="ru-RU" dirty="0"/>
          </a:p>
          <a:p>
            <a:r>
              <a:rPr lang="ru-RU" dirty="0" smtClean="0"/>
              <a:t>Дисменорея, </a:t>
            </a:r>
            <a:r>
              <a:rPr lang="ru-RU" dirty="0"/>
              <a:t>клиника, </a:t>
            </a:r>
            <a:r>
              <a:rPr lang="ru-RU" dirty="0" smtClean="0"/>
              <a:t>лечебная </a:t>
            </a:r>
            <a:r>
              <a:rPr lang="ru-RU" dirty="0"/>
              <a:t>тактика.</a:t>
            </a:r>
          </a:p>
          <a:p>
            <a:r>
              <a:rPr lang="ru-RU" dirty="0" smtClean="0"/>
              <a:t>Апоплексия яичника, неотложная помощь.</a:t>
            </a:r>
          </a:p>
          <a:p>
            <a:r>
              <a:rPr lang="ru-RU" dirty="0"/>
              <a:t>Внематочная беременность, прервавшаяся по типу разрыва </a:t>
            </a:r>
            <a:r>
              <a:rPr lang="ru-RU" smtClean="0"/>
              <a:t>трубы, неотложная </a:t>
            </a:r>
            <a:r>
              <a:rPr lang="ru-RU" dirty="0"/>
              <a:t>помощь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043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Правила при обслуживании вызова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dirty="0"/>
              <a:t>Не следует заходить к пациенту впереди </a:t>
            </a:r>
            <a:r>
              <a:rPr lang="ru-RU" b="1" dirty="0" err="1"/>
              <a:t>встречающего</a:t>
            </a:r>
            <a:r>
              <a:rPr lang="ru-RU" b="1" dirty="0"/>
              <a:t> (если такой присутствует), поскольку заранее неизвестна обстановка на вызове. Не исключены ситуации, когда </a:t>
            </a:r>
            <a:r>
              <a:rPr lang="ru-RU" b="1" dirty="0" err="1"/>
              <a:t>встречающий</a:t>
            </a:r>
            <a:r>
              <a:rPr lang="ru-RU" b="1" dirty="0"/>
              <a:t> умалчивает о возможной агрессии со стороны </a:t>
            </a:r>
            <a:r>
              <a:rPr lang="ru-RU" b="1" dirty="0" err="1"/>
              <a:t>пациента</a:t>
            </a:r>
            <a:r>
              <a:rPr lang="ru-RU" b="1" dirty="0"/>
              <a:t>. Помимо людей на вызове могут находиться животные (</a:t>
            </a:r>
            <a:r>
              <a:rPr lang="ru-RU" b="1" dirty="0" smtClean="0"/>
              <a:t>например</a:t>
            </a:r>
            <a:r>
              <a:rPr lang="ru-RU" b="1" dirty="0"/>
              <a:t>, собаки). Об этом надо помнить всегда, особенно при вызове к психически больному. При использовании методов физической фиксации находящаяся рядом с психически </a:t>
            </a:r>
            <a:r>
              <a:rPr lang="ru-RU" b="1" dirty="0" smtClean="0"/>
              <a:t>больным </a:t>
            </a:r>
            <a:r>
              <a:rPr lang="ru-RU" b="1" dirty="0"/>
              <a:t>человеком собака всегда </a:t>
            </a:r>
            <a:r>
              <a:rPr lang="ru-RU" b="1" dirty="0" smtClean="0"/>
              <a:t>будет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9893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93913"/>
            <a:ext cx="9965634" cy="4881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Классификация нарушений менструального </a:t>
            </a:r>
            <a:r>
              <a:rPr lang="ru-RU" sz="2800" b="1" dirty="0" smtClean="0"/>
              <a:t>цикла</a:t>
            </a:r>
            <a:endParaRPr lang="ru-RU" sz="2800" b="1" dirty="0"/>
          </a:p>
          <a:p>
            <a:pPr algn="just"/>
            <a:r>
              <a:rPr lang="ru-RU" sz="2800" b="1" dirty="0"/>
              <a:t>• аномальные маточные кровотечения (АМК)</a:t>
            </a:r>
          </a:p>
          <a:p>
            <a:pPr algn="just"/>
            <a:r>
              <a:rPr lang="ru-RU" sz="2800" b="1" dirty="0"/>
              <a:t>• обильные маточные кровотечения (ОМК)</a:t>
            </a:r>
          </a:p>
          <a:p>
            <a:pPr algn="just"/>
            <a:r>
              <a:rPr lang="ru-RU" sz="2800" b="1" dirty="0"/>
              <a:t>• нейроэндокринные гинекологические синдромы 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Устаревшие </a:t>
            </a:r>
            <a:r>
              <a:rPr lang="ru-RU" sz="2800" b="1" dirty="0">
                <a:solidFill>
                  <a:srgbClr val="C00000"/>
                </a:solidFill>
              </a:rPr>
              <a:t>термины «</a:t>
            </a:r>
            <a:r>
              <a:rPr lang="ru-RU" sz="2800" b="1" dirty="0" err="1">
                <a:solidFill>
                  <a:srgbClr val="C00000"/>
                </a:solidFill>
              </a:rPr>
              <a:t>менорагия</a:t>
            </a:r>
            <a:r>
              <a:rPr lang="ru-RU" sz="2800" b="1" dirty="0">
                <a:solidFill>
                  <a:srgbClr val="C00000"/>
                </a:solidFill>
              </a:rPr>
              <a:t>», «</a:t>
            </a:r>
            <a:r>
              <a:rPr lang="ru-RU" sz="2800" b="1" dirty="0" err="1">
                <a:solidFill>
                  <a:srgbClr val="C00000"/>
                </a:solidFill>
              </a:rPr>
              <a:t>метрорагия</a:t>
            </a:r>
            <a:r>
              <a:rPr lang="ru-RU" sz="2800" b="1" dirty="0">
                <a:solidFill>
                  <a:srgbClr val="C00000"/>
                </a:solidFill>
              </a:rPr>
              <a:t>», </a:t>
            </a:r>
            <a:r>
              <a:rPr lang="ru-RU" sz="2800" b="1" dirty="0" err="1" smtClean="0">
                <a:solidFill>
                  <a:srgbClr val="C00000"/>
                </a:solidFill>
              </a:rPr>
              <a:t>гиперменорея</a:t>
            </a:r>
            <a:r>
              <a:rPr lang="ru-RU" sz="2800" b="1" dirty="0">
                <a:solidFill>
                  <a:srgbClr val="C00000"/>
                </a:solidFill>
              </a:rPr>
              <a:t>», </a:t>
            </a:r>
            <a:r>
              <a:rPr lang="ru-RU" sz="2800" b="1" dirty="0" smtClean="0">
                <a:solidFill>
                  <a:srgbClr val="C00000"/>
                </a:solidFill>
              </a:rPr>
              <a:t>«</a:t>
            </a:r>
            <a:r>
              <a:rPr lang="ru-RU" sz="2800" b="1" dirty="0" err="1">
                <a:solidFill>
                  <a:srgbClr val="C00000"/>
                </a:solidFill>
              </a:rPr>
              <a:t>гипоменорея</a:t>
            </a:r>
            <a:r>
              <a:rPr lang="ru-RU" sz="2800" b="1" dirty="0">
                <a:solidFill>
                  <a:srgbClr val="C00000"/>
                </a:solidFill>
              </a:rPr>
              <a:t>», «</a:t>
            </a:r>
            <a:r>
              <a:rPr lang="ru-RU" sz="2800" b="1" dirty="0" err="1">
                <a:solidFill>
                  <a:srgbClr val="C00000"/>
                </a:solidFill>
              </a:rPr>
              <a:t>менометрорагия</a:t>
            </a:r>
            <a:r>
              <a:rPr lang="ru-RU" sz="2800" b="1" dirty="0">
                <a:solidFill>
                  <a:srgbClr val="C00000"/>
                </a:solidFill>
              </a:rPr>
              <a:t>», «</a:t>
            </a:r>
            <a:r>
              <a:rPr lang="ru-RU" sz="2800" b="1" dirty="0" err="1">
                <a:solidFill>
                  <a:srgbClr val="C00000"/>
                </a:solidFill>
              </a:rPr>
              <a:t>дисфункциональное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маточное </a:t>
            </a:r>
            <a:r>
              <a:rPr lang="ru-RU" sz="2800" b="1" dirty="0">
                <a:solidFill>
                  <a:srgbClr val="C00000"/>
                </a:solidFill>
              </a:rPr>
              <a:t>кровотечение» заменены на АМК, ОМК, и ММК </a:t>
            </a:r>
            <a:r>
              <a:rPr lang="ru-RU" sz="2800" b="1" dirty="0" smtClean="0">
                <a:solidFill>
                  <a:srgbClr val="C00000"/>
                </a:solidFill>
              </a:rPr>
              <a:t>(</a:t>
            </a:r>
            <a:r>
              <a:rPr lang="ru-RU" sz="2800" b="1" dirty="0" err="1">
                <a:solidFill>
                  <a:srgbClr val="C00000"/>
                </a:solidFill>
              </a:rPr>
              <a:t>межменструальное</a:t>
            </a:r>
            <a:r>
              <a:rPr lang="ru-RU" sz="2800" b="1" dirty="0">
                <a:solidFill>
                  <a:srgbClr val="C00000"/>
                </a:solidFill>
              </a:rPr>
              <a:t> кровотечение)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044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42377"/>
            <a:ext cx="9601196" cy="100569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Аномальные маточные кровотечения (АМК)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047461"/>
            <a:ext cx="9955695" cy="396571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• </a:t>
            </a:r>
            <a:r>
              <a:rPr lang="ru-RU" b="1" dirty="0">
                <a:solidFill>
                  <a:srgbClr val="C00000"/>
                </a:solidFill>
              </a:rPr>
              <a:t>АМК - это кровотечение, чрезмерное по длительности, объему </a:t>
            </a:r>
            <a:r>
              <a:rPr lang="ru-RU" b="1" dirty="0" smtClean="0">
                <a:solidFill>
                  <a:srgbClr val="C00000"/>
                </a:solidFill>
              </a:rPr>
              <a:t>кровопотери </a:t>
            </a:r>
            <a:r>
              <a:rPr lang="ru-RU" b="1" dirty="0">
                <a:solidFill>
                  <a:srgbClr val="C00000"/>
                </a:solidFill>
              </a:rPr>
              <a:t>и/или частоте</a:t>
            </a:r>
          </a:p>
          <a:p>
            <a:pPr algn="just"/>
            <a:r>
              <a:rPr lang="ru-RU" b="1" dirty="0" smtClean="0"/>
              <a:t> </a:t>
            </a:r>
            <a:r>
              <a:rPr lang="ru-RU" b="1" dirty="0"/>
              <a:t>Частота АМК в репродуктивном возрасте – 30%, в </a:t>
            </a:r>
            <a:r>
              <a:rPr lang="ru-RU" b="1" dirty="0" err="1"/>
              <a:t>перименопаузе</a:t>
            </a:r>
            <a:r>
              <a:rPr lang="ru-RU" b="1" dirty="0"/>
              <a:t> </a:t>
            </a:r>
            <a:r>
              <a:rPr lang="ru-RU" b="1" dirty="0" smtClean="0"/>
              <a:t>–70</a:t>
            </a:r>
            <a:r>
              <a:rPr lang="ru-RU" b="1" dirty="0"/>
              <a:t>%</a:t>
            </a:r>
          </a:p>
          <a:p>
            <a:pPr algn="just"/>
            <a:r>
              <a:rPr lang="ru-RU" b="1" dirty="0"/>
              <a:t>• </a:t>
            </a:r>
            <a:r>
              <a:rPr lang="ru-RU" b="1" dirty="0">
                <a:solidFill>
                  <a:srgbClr val="C00000"/>
                </a:solidFill>
              </a:rPr>
              <a:t>АМК – одна из основных причин ЖДА, снижения качества жизни </a:t>
            </a:r>
            <a:r>
              <a:rPr lang="ru-RU" b="1" dirty="0" smtClean="0">
                <a:solidFill>
                  <a:srgbClr val="C00000"/>
                </a:solidFill>
              </a:rPr>
              <a:t>женщины</a:t>
            </a:r>
            <a:r>
              <a:rPr lang="ru-RU" b="1" dirty="0">
                <a:solidFill>
                  <a:srgbClr val="C00000"/>
                </a:solidFill>
              </a:rPr>
              <a:t>, снижения работоспособности</a:t>
            </a:r>
          </a:p>
          <a:p>
            <a:pPr algn="just"/>
            <a:r>
              <a:rPr lang="ru-RU" b="1" dirty="0"/>
              <a:t>• </a:t>
            </a:r>
            <a:r>
              <a:rPr lang="ru-RU" b="1" dirty="0">
                <a:solidFill>
                  <a:srgbClr val="C00000"/>
                </a:solidFill>
              </a:rPr>
              <a:t>Острое АМК – эпизод кровотечения, требующий немедленного </a:t>
            </a:r>
            <a:r>
              <a:rPr lang="ru-RU" b="1" dirty="0" smtClean="0">
                <a:solidFill>
                  <a:srgbClr val="C00000"/>
                </a:solidFill>
              </a:rPr>
              <a:t>вмешательства </a:t>
            </a:r>
            <a:r>
              <a:rPr lang="ru-RU" b="1" dirty="0">
                <a:solidFill>
                  <a:srgbClr val="C00000"/>
                </a:solidFill>
              </a:rPr>
              <a:t>для предотвращения массивной кровопотери </a:t>
            </a:r>
          </a:p>
          <a:p>
            <a:pPr algn="just"/>
            <a:r>
              <a:rPr lang="ru-RU" b="1" dirty="0"/>
              <a:t>• Хроническое АМК – кровотечение чрезмерное по продолжительности, </a:t>
            </a:r>
            <a:r>
              <a:rPr lang="ru-RU" b="1" dirty="0" smtClean="0"/>
              <a:t>объему </a:t>
            </a:r>
            <a:r>
              <a:rPr lang="ru-RU" b="1" dirty="0"/>
              <a:t>и/или частоте, повторяющееся более 3 месяцев</a:t>
            </a:r>
          </a:p>
          <a:p>
            <a:pPr algn="just"/>
            <a:r>
              <a:rPr lang="ru-RU" b="1" dirty="0"/>
              <a:t>• </a:t>
            </a:r>
            <a:r>
              <a:rPr lang="ru-RU" b="1" dirty="0">
                <a:solidFill>
                  <a:srgbClr val="C00000"/>
                </a:solidFill>
              </a:rPr>
              <a:t>Обильное маточное кровотечение (ОМК) - чрезмерная </a:t>
            </a:r>
            <a:r>
              <a:rPr lang="ru-RU" b="1" dirty="0" smtClean="0">
                <a:solidFill>
                  <a:srgbClr val="C00000"/>
                </a:solidFill>
              </a:rPr>
              <a:t>менструальная </a:t>
            </a:r>
            <a:r>
              <a:rPr lang="ru-RU" b="1" dirty="0">
                <a:solidFill>
                  <a:srgbClr val="C00000"/>
                </a:solidFill>
              </a:rPr>
              <a:t>кровопотеря, которая оказывает влияние на </a:t>
            </a:r>
            <a:r>
              <a:rPr lang="ru-RU" b="1" dirty="0" smtClean="0">
                <a:solidFill>
                  <a:srgbClr val="C00000"/>
                </a:solidFill>
              </a:rPr>
              <a:t>физическое</a:t>
            </a:r>
            <a:r>
              <a:rPr lang="ru-RU" b="1" dirty="0">
                <a:solidFill>
                  <a:srgbClr val="C00000"/>
                </a:solidFill>
              </a:rPr>
              <a:t>, социальное, эмоциональное и/или материальное </a:t>
            </a:r>
            <a:r>
              <a:rPr lang="ru-RU" b="1" dirty="0" smtClean="0">
                <a:solidFill>
                  <a:srgbClr val="C00000"/>
                </a:solidFill>
              </a:rPr>
              <a:t>благополучие </a:t>
            </a:r>
            <a:r>
              <a:rPr lang="ru-RU" b="1" dirty="0">
                <a:solidFill>
                  <a:srgbClr val="C00000"/>
                </a:solidFill>
              </a:rPr>
              <a:t>женщины</a:t>
            </a:r>
          </a:p>
          <a:p>
            <a:pPr marL="0" indent="0" algn="just">
              <a:buNone/>
            </a:pPr>
            <a:r>
              <a:rPr lang="ru-RU" b="1" dirty="0"/>
              <a:t>Клинические рекомендации МЗ России </a:t>
            </a:r>
            <a:r>
              <a:rPr lang="ru-RU" b="1" dirty="0" smtClean="0"/>
              <a:t>«</a:t>
            </a:r>
            <a:r>
              <a:rPr lang="ru-RU" b="1" dirty="0"/>
              <a:t>Аномальные маточные кровотечения», 2021 г</a:t>
            </a:r>
          </a:p>
        </p:txBody>
      </p:sp>
    </p:spTree>
    <p:extLst>
      <p:ext uri="{BB962C8B-B14F-4D97-AF65-F5344CB8AC3E}">
        <p14:creationId xmlns:p14="http://schemas.microsoft.com/office/powerpoint/2010/main" val="354087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417" y="695739"/>
            <a:ext cx="9611140" cy="536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4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9758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Диагностика АМК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490870"/>
            <a:ext cx="9601196" cy="4384998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</a:rPr>
              <a:t>Жалобы</a:t>
            </a:r>
            <a:r>
              <a:rPr lang="ru-RU" sz="2800" b="1" dirty="0"/>
              <a:t> (обильные менструальные кровотечения, </a:t>
            </a:r>
            <a:r>
              <a:rPr lang="ru-RU" sz="2800" b="1" dirty="0" err="1" smtClean="0"/>
              <a:t>межменструальные</a:t>
            </a:r>
            <a:r>
              <a:rPr lang="ru-RU" sz="2800" b="1" dirty="0" smtClean="0"/>
              <a:t> </a:t>
            </a:r>
            <a:r>
              <a:rPr lang="ru-RU" sz="2800" b="1" dirty="0"/>
              <a:t>кровотечения, длительные и/или </a:t>
            </a:r>
            <a:r>
              <a:rPr lang="ru-RU" sz="2800" b="1" dirty="0" smtClean="0"/>
              <a:t>обильные </a:t>
            </a:r>
            <a:r>
              <a:rPr lang="ru-RU" sz="2800" b="1" dirty="0"/>
              <a:t>кровянистые выделения)</a:t>
            </a:r>
          </a:p>
          <a:p>
            <a:pPr algn="just"/>
            <a:r>
              <a:rPr lang="ru-RU" sz="2800" b="1" dirty="0">
                <a:solidFill>
                  <a:srgbClr val="C00000"/>
                </a:solidFill>
              </a:rPr>
              <a:t>• данные анамнеза </a:t>
            </a:r>
            <a:r>
              <a:rPr lang="ru-RU" sz="2800" b="1" dirty="0"/>
              <a:t>(общий и </a:t>
            </a:r>
            <a:r>
              <a:rPr lang="ru-RU" sz="2800" b="1" dirty="0" smtClean="0"/>
              <a:t>гинекологический анамнез</a:t>
            </a:r>
            <a:r>
              <a:rPr lang="ru-RU" sz="2800" b="1" dirty="0"/>
              <a:t>, </a:t>
            </a:r>
            <a:r>
              <a:rPr lang="ru-RU" sz="2800" b="1" dirty="0" smtClean="0"/>
              <a:t>информация </a:t>
            </a:r>
            <a:r>
              <a:rPr lang="ru-RU" sz="2800" b="1" dirty="0"/>
              <a:t>о приеме лекарственных </a:t>
            </a:r>
            <a:r>
              <a:rPr lang="ru-RU" sz="2800" b="1" dirty="0" smtClean="0"/>
              <a:t>препаратов</a:t>
            </a:r>
            <a:r>
              <a:rPr lang="ru-RU" sz="2800" b="1" dirty="0"/>
              <a:t>)</a:t>
            </a:r>
          </a:p>
          <a:p>
            <a:pPr algn="just"/>
            <a:r>
              <a:rPr lang="ru-RU" sz="2800" b="1" dirty="0">
                <a:solidFill>
                  <a:srgbClr val="C00000"/>
                </a:solidFill>
              </a:rPr>
              <a:t>• </a:t>
            </a:r>
            <a:r>
              <a:rPr lang="ru-RU" sz="2800" b="1" dirty="0" err="1">
                <a:solidFill>
                  <a:srgbClr val="C00000"/>
                </a:solidFill>
              </a:rPr>
              <a:t>физикальное</a:t>
            </a:r>
            <a:r>
              <a:rPr lang="ru-RU" sz="2800" b="1" dirty="0">
                <a:solidFill>
                  <a:srgbClr val="C00000"/>
                </a:solidFill>
              </a:rPr>
              <a:t> обследование </a:t>
            </a:r>
            <a:r>
              <a:rPr lang="ru-RU" sz="2800" b="1" dirty="0"/>
              <a:t>(осмотр шейки </a:t>
            </a:r>
            <a:r>
              <a:rPr lang="ru-RU" sz="2800" b="1" dirty="0" smtClean="0"/>
              <a:t>матки </a:t>
            </a:r>
            <a:r>
              <a:rPr lang="ru-RU" sz="2800" b="1" dirty="0"/>
              <a:t>в зеркалах, </a:t>
            </a:r>
            <a:r>
              <a:rPr lang="ru-RU" sz="2800" b="1" dirty="0" err="1"/>
              <a:t>бимануальное</a:t>
            </a:r>
            <a:r>
              <a:rPr lang="ru-RU" sz="2800" b="1" dirty="0"/>
              <a:t> исследование)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71284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Лечебная тактика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126974"/>
            <a:ext cx="9601196" cy="374889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/>
              <a:t>1</a:t>
            </a:r>
            <a:r>
              <a:rPr lang="ru-RU" b="1" dirty="0"/>
              <a:t>. Обеспечить надежный венозный доступ</a:t>
            </a:r>
            <a:r>
              <a:rPr lang="ru-RU" dirty="0"/>
              <a:t>.</a:t>
            </a:r>
            <a:r>
              <a:rPr lang="ru-RU" b="1" dirty="0" smtClean="0"/>
              <a:t> </a:t>
            </a:r>
          </a:p>
          <a:p>
            <a:pPr algn="just"/>
            <a:r>
              <a:rPr lang="ru-RU" b="1" dirty="0" smtClean="0"/>
              <a:t>2. В качестве </a:t>
            </a:r>
            <a:r>
              <a:rPr lang="ru-RU" b="1" dirty="0"/>
              <a:t>первой линии - транексамовая кислота - для снижения объема кровопотери Комментарии: в дозе 3г/</a:t>
            </a:r>
            <a:r>
              <a:rPr lang="ru-RU" b="1" dirty="0" err="1"/>
              <a:t>сут</a:t>
            </a:r>
            <a:r>
              <a:rPr lang="ru-RU" b="1" dirty="0"/>
              <a:t> (в тяжелых случаях до 4г\сутки) в течение 4 дней снижает кровопотерю на 40-60</a:t>
            </a:r>
            <a:r>
              <a:rPr lang="ru-RU" b="1" dirty="0" smtClean="0"/>
              <a:t>% ( </a:t>
            </a:r>
            <a:r>
              <a:rPr lang="ru-RU" dirty="0" smtClean="0"/>
              <a:t>КР </a:t>
            </a:r>
            <a:r>
              <a:rPr lang="ru-RU" b="1" dirty="0" smtClean="0"/>
              <a:t>АМК) </a:t>
            </a:r>
          </a:p>
          <a:p>
            <a:pPr algn="just"/>
            <a:r>
              <a:rPr lang="ru-RU" b="1" dirty="0" smtClean="0"/>
              <a:t>3. </a:t>
            </a:r>
            <a:r>
              <a:rPr lang="ru-RU" b="1" dirty="0" err="1"/>
              <a:t>Инфузионная</a:t>
            </a:r>
            <a:r>
              <a:rPr lang="ru-RU" b="1" dirty="0"/>
              <a:t> терапия:</a:t>
            </a:r>
          </a:p>
          <a:p>
            <a:pPr algn="just"/>
            <a:r>
              <a:rPr lang="ru-RU" b="1" dirty="0"/>
              <a:t>— при </a:t>
            </a:r>
            <a:r>
              <a:rPr lang="ru-RU" b="1" dirty="0" err="1"/>
              <a:t>АДсист</a:t>
            </a:r>
            <a:r>
              <a:rPr lang="ru-RU" b="1" dirty="0"/>
              <a:t> более 90 мм рт. ст. 0,9% раствор натрия </a:t>
            </a:r>
            <a:r>
              <a:rPr lang="ru-RU" b="1" dirty="0" smtClean="0"/>
              <a:t>хлорида </a:t>
            </a:r>
            <a:r>
              <a:rPr lang="ru-RU" b="1" dirty="0"/>
              <a:t>или раствор </a:t>
            </a:r>
            <a:r>
              <a:rPr lang="ru-RU" b="1" dirty="0" err="1"/>
              <a:t>Рингера</a:t>
            </a:r>
            <a:r>
              <a:rPr lang="ru-RU" b="1" dirty="0"/>
              <a:t> (или другие </a:t>
            </a:r>
            <a:r>
              <a:rPr lang="ru-RU" b="1" dirty="0" err="1" smtClean="0"/>
              <a:t>полиионные</a:t>
            </a:r>
            <a:r>
              <a:rPr lang="ru-RU" b="1" dirty="0" smtClean="0"/>
              <a:t> </a:t>
            </a:r>
            <a:r>
              <a:rPr lang="ru-RU" b="1" dirty="0"/>
              <a:t>растворы) во время транспортировки до </a:t>
            </a:r>
            <a:r>
              <a:rPr lang="ru-RU" b="1" dirty="0" smtClean="0"/>
              <a:t>момента </a:t>
            </a:r>
            <a:r>
              <a:rPr lang="ru-RU" b="1" dirty="0"/>
              <a:t>доставки в стационар;</a:t>
            </a:r>
          </a:p>
          <a:p>
            <a:pPr algn="just"/>
            <a:r>
              <a:rPr lang="ru-RU" b="1" dirty="0"/>
              <a:t>— при геморрагическом шоке — оказание </a:t>
            </a:r>
            <a:r>
              <a:rPr lang="ru-RU" b="1" dirty="0" smtClean="0"/>
              <a:t>помощи </a:t>
            </a:r>
            <a:r>
              <a:rPr lang="ru-RU" b="1" dirty="0"/>
              <a:t>по алгоритму «Геморрагический шок». </a:t>
            </a:r>
            <a:r>
              <a:rPr lang="ru-RU" dirty="0"/>
              <a:t>Восполнение ОЦК, при продолжающемся кровотечении — </a:t>
            </a:r>
            <a:r>
              <a:rPr lang="ru-RU" dirty="0" smtClean="0"/>
              <a:t>поддержание </a:t>
            </a:r>
            <a:r>
              <a:rPr lang="ru-RU" dirty="0" err="1"/>
              <a:t>АДсист</a:t>
            </a:r>
            <a:r>
              <a:rPr lang="ru-RU" dirty="0"/>
              <a:t> на уровне 90 мм рт. ст. Немедленная </a:t>
            </a:r>
            <a:r>
              <a:rPr lang="ru-RU" dirty="0" smtClean="0"/>
              <a:t>госпитализация </a:t>
            </a:r>
            <a:r>
              <a:rPr lang="ru-RU" dirty="0"/>
              <a:t>на носилках. При неостановленном кровотечении оказание помощи не должно </a:t>
            </a:r>
            <a:r>
              <a:rPr lang="ru-RU" dirty="0" smtClean="0"/>
              <a:t>задерживать </a:t>
            </a:r>
            <a:r>
              <a:rPr lang="ru-RU" dirty="0"/>
              <a:t>госпитализацию. При отказе от </a:t>
            </a:r>
            <a:r>
              <a:rPr lang="ru-RU" dirty="0" smtClean="0"/>
              <a:t>госпитализации </a:t>
            </a:r>
            <a:r>
              <a:rPr lang="ru-RU" dirty="0"/>
              <a:t>— актив через 2 часа, при повторном </a:t>
            </a:r>
            <a:r>
              <a:rPr lang="ru-RU" dirty="0" smtClean="0"/>
              <a:t>отказе </a:t>
            </a:r>
            <a:r>
              <a:rPr lang="ru-RU" dirty="0"/>
              <a:t>— актив в ЛПУ. Острый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70386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04445"/>
            <a:ext cx="9601196" cy="816851"/>
          </a:xfrm>
        </p:spPr>
        <p:txBody>
          <a:bodyPr>
            <a:normAutofit/>
          </a:bodyPr>
          <a:lstStyle/>
          <a:p>
            <a:r>
              <a:rPr lang="ru-RU" sz="3600" b="1" dirty="0"/>
              <a:t>ГЕМОРРАГИЧЕСКИЙ ШОК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321904"/>
            <a:ext cx="9601196" cy="471114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/>
              <a:t>Геморрагический шок – патологический процесс, связанный с острым и </a:t>
            </a:r>
            <a:r>
              <a:rPr lang="ru-RU" b="1" dirty="0" smtClean="0"/>
              <a:t>массивным кровотечением </a:t>
            </a:r>
            <a:r>
              <a:rPr lang="ru-RU" b="1" dirty="0"/>
              <a:t>любого генеза, сопровождающийся резким снижением ОЦК</a:t>
            </a:r>
            <a:r>
              <a:rPr lang="ru-RU" b="1" dirty="0" smtClean="0"/>
              <a:t>, сердечного </a:t>
            </a:r>
            <a:r>
              <a:rPr lang="ru-RU" b="1" dirty="0"/>
              <a:t>выброса и тканевой перфузии вследствие декомпенсации </a:t>
            </a:r>
            <a:r>
              <a:rPr lang="ru-RU" b="1" dirty="0" smtClean="0"/>
              <a:t>защитных механизмов.</a:t>
            </a:r>
          </a:p>
          <a:p>
            <a:pPr marL="0" indent="0" algn="just">
              <a:buNone/>
            </a:pPr>
            <a:r>
              <a:rPr lang="ru-RU" b="1" dirty="0"/>
              <a:t>Общие принципы оказания помощи при геморрагическом шоке:</a:t>
            </a:r>
          </a:p>
          <a:p>
            <a:pPr algn="just"/>
            <a:r>
              <a:rPr lang="ru-RU" dirty="0" smtClean="0"/>
              <a:t>−Остановка </a:t>
            </a:r>
            <a:r>
              <a:rPr lang="ru-RU" dirty="0"/>
              <a:t>кровотечения (при возможности).</a:t>
            </a:r>
          </a:p>
          <a:p>
            <a:pPr algn="just"/>
            <a:r>
              <a:rPr lang="ru-RU" dirty="0" smtClean="0"/>
              <a:t>−Устранение </a:t>
            </a:r>
            <a:r>
              <a:rPr lang="ru-RU" dirty="0"/>
              <a:t>нарушений витальных функций.</a:t>
            </a:r>
          </a:p>
          <a:p>
            <a:pPr algn="just"/>
            <a:r>
              <a:rPr lang="ru-RU" dirty="0" smtClean="0"/>
              <a:t>−Восполнение </a:t>
            </a:r>
            <a:r>
              <a:rPr lang="ru-RU" dirty="0"/>
              <a:t>ОЦК.</a:t>
            </a:r>
          </a:p>
          <a:p>
            <a:pPr algn="just"/>
            <a:r>
              <a:rPr lang="ru-RU" dirty="0" smtClean="0"/>
              <a:t>−Анестезия </a:t>
            </a:r>
            <a:r>
              <a:rPr lang="ru-RU" dirty="0"/>
              <a:t>и аналгезия.</a:t>
            </a:r>
          </a:p>
          <a:p>
            <a:pPr algn="just"/>
            <a:r>
              <a:rPr lang="ru-RU" dirty="0" smtClean="0"/>
              <a:t>−Транспортная </a:t>
            </a:r>
            <a:r>
              <a:rPr lang="ru-RU" dirty="0"/>
              <a:t>иммобилизация (при необходимости).</a:t>
            </a:r>
          </a:p>
          <a:p>
            <a:pPr algn="just"/>
            <a:r>
              <a:rPr lang="ru-RU" dirty="0" smtClean="0"/>
              <a:t>−Коррекция </a:t>
            </a:r>
            <a:r>
              <a:rPr lang="ru-RU" dirty="0"/>
              <a:t>нарушения газообмена.</a:t>
            </a:r>
          </a:p>
          <a:p>
            <a:pPr algn="just"/>
            <a:r>
              <a:rPr lang="ru-RU" dirty="0" smtClean="0"/>
              <a:t>−Скорейшая </a:t>
            </a:r>
            <a:r>
              <a:rPr lang="ru-RU" dirty="0"/>
              <a:t>транспортировка в стационар.</a:t>
            </a:r>
          </a:p>
          <a:p>
            <a:pPr marL="0" indent="0" algn="just">
              <a:buNone/>
            </a:pPr>
            <a:r>
              <a:rPr lang="ru-RU" b="1" dirty="0"/>
              <a:t>Время доставки в стационар должно быть </a:t>
            </a:r>
            <a:r>
              <a:rPr lang="ru-RU" b="1" dirty="0" err="1" smtClean="0"/>
              <a:t>минимальным.Объем</a:t>
            </a:r>
            <a:r>
              <a:rPr lang="ru-RU" b="1" dirty="0" smtClean="0"/>
              <a:t> </a:t>
            </a:r>
            <a:r>
              <a:rPr lang="ru-RU" b="1" dirty="0" err="1"/>
              <a:t>инфузионной</a:t>
            </a:r>
            <a:r>
              <a:rPr lang="ru-RU" b="1" dirty="0"/>
              <a:t> терапии может быть </a:t>
            </a:r>
            <a:r>
              <a:rPr lang="ru-RU" b="1" dirty="0" smtClean="0"/>
              <a:t>ограничен временем </a:t>
            </a:r>
            <a:r>
              <a:rPr lang="ru-RU" b="1" dirty="0"/>
              <a:t>доставки в стационар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6710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166</TotalTime>
  <Words>1361</Words>
  <Application>Microsoft Office PowerPoint</Application>
  <PresentationFormat>Широкоэкранный</PresentationFormat>
  <Paragraphs>199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Garamond</vt:lpstr>
      <vt:lpstr>YS Text</vt:lpstr>
      <vt:lpstr>Натуральные материалы</vt:lpstr>
      <vt:lpstr>БПОУ ОО «МК»</vt:lpstr>
      <vt:lpstr>План лекции </vt:lpstr>
      <vt:lpstr>Правила при обслуживании вызова</vt:lpstr>
      <vt:lpstr>Презентация PowerPoint</vt:lpstr>
      <vt:lpstr>Аномальные маточные кровотечения (АМК) </vt:lpstr>
      <vt:lpstr>Презентация PowerPoint</vt:lpstr>
      <vt:lpstr>Диагностика АМК</vt:lpstr>
      <vt:lpstr>Лечебная тактика</vt:lpstr>
      <vt:lpstr>ГЕМОРРАГИЧЕСКИЙ ШОК</vt:lpstr>
      <vt:lpstr>Презентация PowerPoint</vt:lpstr>
      <vt:lpstr>АЛГОРИТМ ДЕЙСТВИЙ ПРИ ГЕМОРРАГИЧЕСКОМ ШОКЕ </vt:lpstr>
      <vt:lpstr>Дисменорея</vt:lpstr>
      <vt:lpstr>Клиническая картина дисменореи</vt:lpstr>
      <vt:lpstr>Неотложная помощь </vt:lpstr>
      <vt:lpstr>Апоплексия яичника</vt:lpstr>
      <vt:lpstr>При геморрагической или смешанной форме</vt:lpstr>
      <vt:lpstr>ОКАЗАНИЕ СКОРОЙ МЕДИЦИНСКОЙ ПОМОЩИ НА ГОСПИТАЛЬНОМ ЭТАПЕ В СТАЦИОНАРНОМ ОТДЕЛЕНИИ СКОРОЙ МЕДИЦИНСКОЙ ПОМОЩИ (СтОСМП) </vt:lpstr>
      <vt:lpstr>Внематочная беременность, прервавшаяся по типу разрыва трубы</vt:lpstr>
      <vt:lpstr>Спасибо за внимание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БПОУ ОО «МК»</dc:title>
  <dc:creator>Галина</dc:creator>
  <cp:lastModifiedBy>Галина</cp:lastModifiedBy>
  <cp:revision>21</cp:revision>
  <dcterms:created xsi:type="dcterms:W3CDTF">2024-10-25T12:20:09Z</dcterms:created>
  <dcterms:modified xsi:type="dcterms:W3CDTF">2024-10-26T12:06:34Z</dcterms:modified>
</cp:coreProperties>
</file>